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70" r:id="rId3"/>
    <p:sldId id="266" r:id="rId4"/>
    <p:sldId id="267" r:id="rId5"/>
    <p:sldId id="269" r:id="rId6"/>
    <p:sldId id="271" r:id="rId7"/>
    <p:sldId id="272" r:id="rId8"/>
    <p:sldId id="275" r:id="rId9"/>
    <p:sldId id="273" r:id="rId10"/>
    <p:sldId id="274" r:id="rId11"/>
    <p:sldId id="257" r:id="rId12"/>
    <p:sldId id="258" r:id="rId13"/>
    <p:sldId id="259" r:id="rId14"/>
    <p:sldId id="26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4310D91-10CD-49B0-9AFE-12A46C54FF29}">
          <p14:sldIdLst>
            <p14:sldId id="256"/>
            <p14:sldId id="270"/>
            <p14:sldId id="266"/>
            <p14:sldId id="267"/>
            <p14:sldId id="269"/>
            <p14:sldId id="271"/>
            <p14:sldId id="272"/>
            <p14:sldId id="275"/>
            <p14:sldId id="273"/>
            <p14:sldId id="274"/>
            <p14:sldId id="257"/>
            <p14:sldId id="258"/>
            <p14:sldId id="259"/>
            <p14:sldId id="26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3300"/>
    <a:srgbClr val="980069"/>
    <a:srgbClr val="6600CC"/>
    <a:srgbClr val="000066"/>
    <a:srgbClr val="006E2D"/>
    <a:srgbClr val="FF39A5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0" d="100"/>
          <a:sy n="60" d="100"/>
        </p:scale>
        <p:origin x="-3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780AD69-AE5A-4737-B776-EE60838A65F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203200" y="965200"/>
            <a:ext cx="3175" cy="809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2" name="Rectangle 50"/>
          <p:cNvSpPr>
            <a:spLocks noChangeArrowheads="1"/>
          </p:cNvSpPr>
          <p:nvPr/>
        </p:nvSpPr>
        <p:spPr bwMode="auto">
          <a:xfrm>
            <a:off x="206375" y="1809750"/>
            <a:ext cx="58738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69" name="Rectangle 97"/>
          <p:cNvSpPr>
            <a:spLocks noChangeArrowheads="1"/>
          </p:cNvSpPr>
          <p:nvPr/>
        </p:nvSpPr>
        <p:spPr bwMode="auto">
          <a:xfrm>
            <a:off x="127000" y="5270500"/>
            <a:ext cx="3175" cy="587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3211" name="Picture 139" descr="E:\IMAGES.WMF\BORDERS\COLUMNSV\BORCV606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449263" cy="6858000"/>
          </a:xfrm>
          <a:prstGeom prst="rect">
            <a:avLst/>
          </a:prstGeom>
          <a:noFill/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B6F4F-6B0F-4372-9096-61AE306686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113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93A8B-8558-4EE2-B901-B8DF9CA57A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23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EEB7D-0444-4CD2-993D-A3AA55FE4E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4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318C6-94FC-40A2-8C44-66C74043EC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721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1722F-71BB-4EA2-8426-A4F9A6A700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83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3274A-93EB-4DBD-9D44-BCDDC78E55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368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A64D9-1B8B-4FDB-A2A0-51F6081704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009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BBCF90-684E-4F38-8027-567AC6386B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78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BC117-E507-462A-8549-AED3D115D1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649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896DD1-C1EE-4248-B405-0DF4B91220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712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54269E3-B750-4D4C-B9E6-83AC00F41168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E:\IMAGES.WMF\BORDERS\COLUMNSV\BORCV606.WMF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0"/>
            <a:ext cx="449263" cy="6858000"/>
          </a:xfrm>
          <a:prstGeom prst="rect">
            <a:avLst/>
          </a:prstGeom>
          <a:noFill/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E:\IMAGES.WMF\ACC_DING\BASIC\A_DBC064.WM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09"/>
          <a:stretch>
            <a:fillRect/>
          </a:stretch>
        </p:blipFill>
        <p:spPr bwMode="auto">
          <a:xfrm>
            <a:off x="0" y="0"/>
            <a:ext cx="2971800" cy="995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2656"/>
            <a:ext cx="7772400" cy="3456384"/>
          </a:xfrm>
        </p:spPr>
        <p:txBody>
          <a:bodyPr/>
          <a:lstStyle/>
          <a:p>
            <a:r>
              <a:rPr lang="ru-RU" sz="4000" b="1" dirty="0">
                <a:solidFill>
                  <a:srgbClr val="00007D"/>
                </a:solidFill>
                <a:latin typeface="Arial,Bold"/>
              </a:rPr>
              <a:t/>
            </a:r>
            <a:br>
              <a:rPr lang="ru-RU" sz="4000" b="1" dirty="0">
                <a:solidFill>
                  <a:srgbClr val="00007D"/>
                </a:solidFill>
                <a:latin typeface="Arial,Bold"/>
              </a:rPr>
            </a:br>
            <a:r>
              <a:rPr lang="ru-RU" sz="4000" b="1" dirty="0" smtClean="0">
                <a:solidFill>
                  <a:srgbClr val="00007D"/>
                </a:solidFill>
                <a:latin typeface="Arial,Bold"/>
              </a:rPr>
              <a:t>Организация работы библиотек учреждений общего среднего и специального образования</a:t>
            </a:r>
            <a:br>
              <a:rPr lang="ru-RU" sz="4000" b="1" dirty="0" smtClean="0">
                <a:solidFill>
                  <a:srgbClr val="00007D"/>
                </a:solidFill>
                <a:latin typeface="Arial,Bold"/>
              </a:rPr>
            </a:br>
            <a:endParaRPr lang="en-US" sz="4000" dirty="0">
              <a:latin typeface="Cooper Black" panose="0208090404030B020404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09120"/>
            <a:ext cx="7520880" cy="1872208"/>
          </a:xfrm>
        </p:spPr>
        <p:txBody>
          <a:bodyPr/>
          <a:lstStyle/>
          <a:p>
            <a:pPr algn="r"/>
            <a:endParaRPr lang="ru-RU" sz="2400" b="1" dirty="0" smtClean="0">
              <a:solidFill>
                <a:srgbClr val="00007D"/>
              </a:solidFill>
              <a:latin typeface="Arial,Bold"/>
            </a:endParaRPr>
          </a:p>
          <a:p>
            <a:pPr algn="r"/>
            <a:endParaRPr lang="ru-RU" sz="2400" b="1" dirty="0">
              <a:solidFill>
                <a:srgbClr val="00007D"/>
              </a:solidFill>
              <a:latin typeface="Arial,Bold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200" b="1" u="sng" dirty="0" smtClean="0">
                <a:solidFill>
                  <a:srgbClr val="3333CC">
                    <a:lumMod val="75000"/>
                  </a:srgbClr>
                </a:solidFill>
                <a:latin typeface="Arial,Bold"/>
              </a:rPr>
              <a:t>4 </a:t>
            </a:r>
            <a:r>
              <a:rPr lang="ru-RU" sz="3200" b="1" u="sng" dirty="0">
                <a:solidFill>
                  <a:srgbClr val="3333CC">
                    <a:lumMod val="75000"/>
                  </a:srgbClr>
                </a:solidFill>
                <a:latin typeface="Arial,Bold"/>
              </a:rPr>
              <a:t>шаг</a:t>
            </a:r>
            <a:r>
              <a:rPr lang="ru-RU" sz="3600" b="1" dirty="0">
                <a:solidFill>
                  <a:srgbClr val="3333CC">
                    <a:lumMod val="75000"/>
                  </a:srgbClr>
                </a:solidFill>
                <a:latin typeface="Arial,Bold"/>
              </a:rPr>
              <a:t/>
            </a:r>
            <a:br>
              <a:rPr lang="ru-RU" sz="3600" b="1" dirty="0">
                <a:solidFill>
                  <a:srgbClr val="3333CC">
                    <a:lumMod val="75000"/>
                  </a:srgbClr>
                </a:solidFill>
                <a:latin typeface="Arial,Bold"/>
              </a:rPr>
            </a:br>
            <a:r>
              <a:rPr lang="ru-RU" sz="3400" b="1" dirty="0" smtClean="0">
                <a:solidFill>
                  <a:srgbClr val="3333CC">
                    <a:lumMod val="75000"/>
                  </a:srgbClr>
                </a:solidFill>
                <a:latin typeface="Arial,Bold"/>
              </a:rPr>
              <a:t>штемпелевание учебных изданий</a:t>
            </a:r>
            <a:endParaRPr lang="ru-RU" sz="3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Arial,BoldItalic"/>
              </a:rPr>
              <a:t>Для организации учета учебных изданий используется штемпель, который содержит название учреждения образования</a:t>
            </a:r>
          </a:p>
          <a:p>
            <a:endParaRPr lang="ru-RU" sz="2400" b="1" i="1" dirty="0">
              <a:solidFill>
                <a:schemeClr val="accent6">
                  <a:lumMod val="50000"/>
                </a:schemeClr>
              </a:solidFill>
              <a:latin typeface="Arial,BoldItalic"/>
            </a:endParaRPr>
          </a:p>
          <a:p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Arial,Bold"/>
              </a:rPr>
              <a:t>Ставится на титульной странице каждого учебного издания</a:t>
            </a:r>
            <a:endParaRPr lang="ru-RU" sz="24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4833">
            <a:off x="6300192" y="4492236"/>
            <a:ext cx="1800200" cy="183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29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290">
        <p:fade/>
      </p:transition>
    </mc:Choice>
    <mc:Fallback xmlns="">
      <p:transition spd="med" advTm="529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r>
              <a:rPr lang="ru-RU" b="1" dirty="0" smtClean="0">
                <a:solidFill>
                  <a:srgbClr val="2D2DB9">
                    <a:lumMod val="75000"/>
                  </a:srgbClr>
                </a:solidFill>
                <a:latin typeface="Arial,Bold"/>
              </a:rPr>
              <a:t>Выдача и возврат учебных изданий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76"/>
    </mc:Choice>
    <mc:Fallback xmlns="">
      <p:transition spd="slow" advTm="2476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299120"/>
          </a:xfrm>
        </p:spPr>
        <p:txBody>
          <a:bodyPr/>
          <a:lstStyle/>
          <a:p>
            <a:pPr algn="l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487760"/>
            <a:ext cx="7772400" cy="5965576"/>
          </a:xfrm>
        </p:spPr>
        <p:txBody>
          <a:bodyPr/>
          <a:lstStyle/>
          <a:p>
            <a:pPr algn="just">
              <a:lnSpc>
                <a:spcPts val="2500"/>
              </a:lnSpc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Выдача учебных изданий осуществляется работником библиотеки с участием педагогических работников</a:t>
            </a:r>
          </a:p>
          <a:p>
            <a:pPr algn="just">
              <a:lnSpc>
                <a:spcPts val="2500"/>
              </a:lnSpc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Педагогический работник расписывается в журнале выдачи учебных изданий с указанием количества учебных изданий по каждому учебному предмету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166673"/>
              </p:ext>
            </p:extLst>
          </p:nvPr>
        </p:nvGraphicFramePr>
        <p:xfrm>
          <a:off x="971599" y="4174941"/>
          <a:ext cx="7486601" cy="2301240"/>
        </p:xfrm>
        <a:graphic>
          <a:graphicData uri="http://schemas.openxmlformats.org/drawingml/2006/table">
            <a:tbl>
              <a:tblPr/>
              <a:tblGrid>
                <a:gridCol w="651335"/>
                <a:gridCol w="3123409"/>
                <a:gridCol w="2735604"/>
                <a:gridCol w="976253"/>
              </a:tblGrid>
              <a:tr h="1343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 п/п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Автор, название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учебного издания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полученных экземпляров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Подпись педагогического работника, получившего учебные издания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87624" y="2924944"/>
            <a:ext cx="7791181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Ж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УРНАЛ    ВЫДАЧИ    УЧЕБНЫХ    ИЗДАНИЙ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Класс ___________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Класный руководитель ______________________________________________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__________________________________________________________________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5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4691608"/>
          </a:xfrm>
        </p:spPr>
        <p:txBody>
          <a:bodyPr/>
          <a:lstStyle/>
          <a:p>
            <a:r>
              <a:rPr lang="ru-RU" b="1" dirty="0" smtClean="0">
                <a:solidFill>
                  <a:srgbClr val="2D2DB9">
                    <a:lumMod val="75000"/>
                  </a:srgbClr>
                </a:solidFill>
                <a:latin typeface="Arial,Bold"/>
              </a:rPr>
              <a:t>Списание учебных изданий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5373216"/>
            <a:ext cx="7772400" cy="722784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625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795" y="188640"/>
            <a:ext cx="7772400" cy="2991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908720"/>
            <a:ext cx="7772400" cy="5187280"/>
          </a:xfrm>
        </p:spPr>
        <p:txBody>
          <a:bodyPr/>
          <a:lstStyle/>
          <a:p>
            <a:pPr>
              <a:lnSpc>
                <a:spcPts val="2600"/>
              </a:lnSpc>
            </a:pPr>
            <a:r>
              <a:rPr lang="be-BY" sz="24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окончания сроков использования учебных изданий, которые определены пунктом 14 Инструкци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и</a:t>
            </a:r>
            <a:r>
              <a:rPr lang="be-BY" sz="24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 о порядке подготовки и выпуска учебных изданий и их использования;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>
              <a:lnSpc>
                <a:spcPts val="2600"/>
              </a:lnSpc>
            </a:pPr>
            <a:r>
              <a:rPr lang="be-BY" sz="24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передачи учебных изданий в иное учреждение образования; 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>
              <a:lnSpc>
                <a:spcPts val="2600"/>
              </a:lnSpc>
            </a:pPr>
            <a:r>
              <a:rPr lang="be-BY" sz="24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ветхости учебных изданий до завершения сроков использования, которые определены  пунктом 14 Инструкци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и</a:t>
            </a:r>
            <a:r>
              <a:rPr lang="be-BY" sz="24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 о порядке подготовки и выпуска учебных изданий и их использования;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>
              <a:lnSpc>
                <a:spcPts val="2600"/>
              </a:lnSpc>
            </a:pPr>
            <a:r>
              <a:rPr lang="be-BY" sz="24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утери учебных изданий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; </a:t>
            </a:r>
          </a:p>
          <a:p>
            <a:pPr>
              <a:lnSpc>
                <a:spcPts val="2600"/>
              </a:lnSpc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дефектности (издательский брак).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285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411688"/>
          </a:xfrm>
        </p:spPr>
        <p:txBody>
          <a:bodyPr/>
          <a:lstStyle/>
          <a:p>
            <a:r>
              <a:rPr lang="ru-RU" sz="6600" b="1" dirty="0">
                <a:solidFill>
                  <a:srgbClr val="2D2DB9">
                    <a:lumMod val="75000"/>
                  </a:srgbClr>
                </a:solidFill>
                <a:latin typeface="Arial,Bold"/>
              </a:rPr>
              <a:t>Работа с фондом  учебных </a:t>
            </a:r>
            <a:r>
              <a:rPr lang="ru-RU" sz="6600" b="1" dirty="0" smtClean="0">
                <a:solidFill>
                  <a:srgbClr val="2D2DB9">
                    <a:lumMod val="75000"/>
                  </a:srgbClr>
                </a:solidFill>
                <a:latin typeface="Arial,Bold"/>
              </a:rPr>
              <a:t>изданий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64076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956">
        <p:fade/>
      </p:transition>
    </mc:Choice>
    <mc:Fallback xmlns="">
      <p:transition spd="med" advTm="495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918648" cy="1152128"/>
          </a:xfrm>
        </p:spPr>
        <p:txBody>
          <a:bodyPr/>
          <a:lstStyle/>
          <a:p>
            <a:pPr algn="l"/>
            <a:r>
              <a:rPr lang="ru-RU" sz="3200" b="1" dirty="0" smtClean="0">
                <a:solidFill>
                  <a:srgbClr val="2D2DB9">
                    <a:lumMod val="75000"/>
                  </a:srgbClr>
                </a:solidFill>
                <a:latin typeface="Arial,Bold"/>
              </a:rPr>
              <a:t>Виды учебных изданий </a:t>
            </a:r>
            <a:r>
              <a:rPr lang="ru-RU" sz="1600" b="1" dirty="0" smtClean="0">
                <a:solidFill>
                  <a:srgbClr val="2D2DB9">
                    <a:lumMod val="75000"/>
                  </a:srgbClr>
                </a:solidFill>
                <a:latin typeface="Arial,Bold"/>
              </a:rPr>
              <a:t>(печатные и электронные):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134672" cy="4968552"/>
          </a:xfrm>
        </p:spPr>
        <p:txBody>
          <a:bodyPr/>
          <a:lstStyle/>
          <a:p>
            <a:pPr>
              <a:lnSpc>
                <a:spcPts val="3500"/>
              </a:lnSpc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У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чебник</a:t>
            </a:r>
          </a:p>
          <a:p>
            <a:pPr>
              <a:lnSpc>
                <a:spcPts val="3500"/>
              </a:lnSpc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Учебное пособие</a:t>
            </a:r>
          </a:p>
          <a:p>
            <a:pPr>
              <a:lnSpc>
                <a:spcPts val="3500"/>
              </a:lnSpc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Рабочая тетрадь</a:t>
            </a:r>
          </a:p>
          <a:p>
            <a:pPr>
              <a:lnSpc>
                <a:spcPts val="3500"/>
              </a:lnSpc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Х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рестоматия</a:t>
            </a:r>
          </a:p>
          <a:p>
            <a:pPr>
              <a:lnSpc>
                <a:spcPts val="3500"/>
              </a:lnSpc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Учебно-методическое пособие</a:t>
            </a:r>
          </a:p>
          <a:p>
            <a:pPr>
              <a:lnSpc>
                <a:spcPts val="3500"/>
              </a:lnSpc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Учебное наглядное пособие</a:t>
            </a:r>
          </a:p>
          <a:p>
            <a:pPr>
              <a:lnSpc>
                <a:spcPts val="3500"/>
              </a:lnSpc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Сборник задач и упражнений</a:t>
            </a:r>
          </a:p>
          <a:p>
            <a:pPr>
              <a:lnSpc>
                <a:spcPts val="3500"/>
              </a:lnSpc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Атлас и контурная карта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279775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125">
        <p:fade/>
      </p:transition>
    </mc:Choice>
    <mc:Fallback xmlns="">
      <p:transition spd="med" advTm="512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u="sng" dirty="0" smtClean="0">
                <a:solidFill>
                  <a:srgbClr val="2D2DB9">
                    <a:lumMod val="75000"/>
                  </a:srgbClr>
                </a:solidFill>
                <a:latin typeface="Arial,Bold"/>
              </a:rPr>
              <a:t>Учет поступлений учебных изданий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2204864"/>
            <a:ext cx="7772400" cy="3891136"/>
          </a:xfrm>
        </p:spPr>
        <p:txBody>
          <a:bodyPr/>
          <a:lstStyle/>
          <a:p>
            <a:pPr>
              <a:lnSpc>
                <a:spcPts val="2500"/>
              </a:lnSpc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Книга учета учебных изданий</a:t>
            </a:r>
          </a:p>
          <a:p>
            <a:pPr>
              <a:lnSpc>
                <a:spcPts val="2500"/>
              </a:lnSpc>
              <a:buFont typeface="Wingdings" panose="05000000000000000000" pitchFamily="2" charset="2"/>
              <a:buChar char="Ø"/>
            </a:pPr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lnSpc>
                <a:spcPts val="2500"/>
              </a:lnSpc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Учетная карточка</a:t>
            </a:r>
          </a:p>
          <a:p>
            <a:pPr>
              <a:lnSpc>
                <a:spcPts val="2500"/>
              </a:lnSpc>
              <a:buFont typeface="Wingdings" panose="05000000000000000000" pitchFamily="2" charset="2"/>
              <a:buChar char="Ø"/>
            </a:pPr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lnSpc>
                <a:spcPts val="2500"/>
              </a:lnSpc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Журнал регистрации учетных карточек учебных изданий</a:t>
            </a:r>
          </a:p>
          <a:p>
            <a:pPr marL="0" indent="0">
              <a:lnSpc>
                <a:spcPts val="2500"/>
              </a:lnSpc>
              <a:buNone/>
            </a:pPr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lnSpc>
                <a:spcPts val="2500"/>
              </a:lnSpc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Штемпелевание учебных изданий</a:t>
            </a:r>
          </a:p>
        </p:txBody>
      </p:sp>
    </p:spTree>
    <p:extLst>
      <p:ext uri="{BB962C8B-B14F-4D97-AF65-F5344CB8AC3E}">
        <p14:creationId xmlns:p14="http://schemas.microsoft.com/office/powerpoint/2010/main" val="3230060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916">
        <p:fade/>
      </p:transition>
    </mc:Choice>
    <mc:Fallback xmlns="">
      <p:transition spd="med" advTm="491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0658" y="692696"/>
            <a:ext cx="7757542" cy="1224136"/>
          </a:xfrm>
        </p:spPr>
        <p:txBody>
          <a:bodyPr/>
          <a:lstStyle/>
          <a:p>
            <a:pPr algn="l">
              <a:lnSpc>
                <a:spcPts val="1000"/>
              </a:lnSpc>
            </a:pPr>
            <a:r>
              <a:rPr lang="ru-RU" sz="3200" b="1" u="sng" dirty="0">
                <a:solidFill>
                  <a:schemeClr val="accent2">
                    <a:lumMod val="75000"/>
                  </a:schemeClr>
                </a:solidFill>
                <a:latin typeface="Arial,Bold"/>
              </a:rPr>
              <a:t>1 </a:t>
            </a:r>
            <a:r>
              <a:rPr lang="ru-RU" sz="3200" b="1" u="sng" dirty="0" smtClean="0">
                <a:solidFill>
                  <a:schemeClr val="accent2">
                    <a:lumMod val="75000"/>
                  </a:schemeClr>
                </a:solidFill>
                <a:latin typeface="Arial,Bold"/>
              </a:rPr>
              <a:t>шаг</a:t>
            </a:r>
            <a:r>
              <a:rPr lang="ru-RU" sz="3600" b="1" u="sng" dirty="0" smtClean="0">
                <a:solidFill>
                  <a:schemeClr val="accent2">
                    <a:lumMod val="75000"/>
                  </a:schemeClr>
                </a:solidFill>
                <a:latin typeface="Arial,Bold"/>
              </a:rPr>
              <a:t/>
            </a:r>
            <a:br>
              <a:rPr lang="ru-RU" sz="3600" b="1" u="sng" dirty="0" smtClean="0">
                <a:solidFill>
                  <a:schemeClr val="accent2">
                    <a:lumMod val="75000"/>
                  </a:schemeClr>
                </a:solidFill>
                <a:latin typeface="Arial,Bold"/>
              </a:rPr>
            </a:br>
            <a:r>
              <a:rPr lang="ru-RU" sz="3600" b="1" u="sng" dirty="0" smtClean="0">
                <a:solidFill>
                  <a:schemeClr val="accent2">
                    <a:lumMod val="75000"/>
                  </a:schemeClr>
                </a:solidFill>
                <a:latin typeface="Arial,Bold"/>
              </a:rPr>
              <a:t/>
            </a:r>
            <a:br>
              <a:rPr lang="ru-RU" sz="3600" b="1" u="sng" dirty="0" smtClean="0">
                <a:solidFill>
                  <a:schemeClr val="accent2">
                    <a:lumMod val="75000"/>
                  </a:schemeClr>
                </a:solidFill>
                <a:latin typeface="Arial,Bold"/>
              </a:rPr>
            </a:br>
            <a:r>
              <a:rPr lang="ru-RU" sz="3600" b="1" u="sng" dirty="0" smtClean="0">
                <a:solidFill>
                  <a:schemeClr val="accent2">
                    <a:lumMod val="75000"/>
                  </a:schemeClr>
                </a:solidFill>
                <a:latin typeface="Arial,Bold"/>
              </a:rPr>
              <a:t> </a:t>
            </a:r>
            <a:br>
              <a:rPr lang="ru-RU" sz="3600" b="1" u="sng" dirty="0" smtClean="0">
                <a:solidFill>
                  <a:schemeClr val="accent2">
                    <a:lumMod val="75000"/>
                  </a:schemeClr>
                </a:solidFill>
                <a:latin typeface="Arial,Bold"/>
              </a:rPr>
            </a:br>
            <a:r>
              <a:rPr lang="ru-RU" sz="3600" b="1" u="sng" dirty="0" smtClean="0">
                <a:solidFill>
                  <a:schemeClr val="accent2">
                    <a:lumMod val="75000"/>
                  </a:schemeClr>
                </a:solidFill>
                <a:latin typeface="Arial,Bold"/>
              </a:rPr>
              <a:t/>
            </a:r>
            <a:br>
              <a:rPr lang="ru-RU" sz="3600" b="1" u="sng" dirty="0" smtClean="0">
                <a:solidFill>
                  <a:schemeClr val="accent2">
                    <a:lumMod val="75000"/>
                  </a:schemeClr>
                </a:solidFill>
                <a:latin typeface="Arial,Bold"/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Arial,Bold"/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Arial,Bold"/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Arial,Bold"/>
              </a:rPr>
              <a:t>книга 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Arial,Bold"/>
              </a:rPr>
              <a:t>учета учебных изданий</a:t>
            </a: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0872010"/>
              </p:ext>
            </p:extLst>
          </p:nvPr>
        </p:nvGraphicFramePr>
        <p:xfrm>
          <a:off x="611560" y="2852936"/>
          <a:ext cx="7632848" cy="2778165"/>
        </p:xfrm>
        <a:graphic>
          <a:graphicData uri="http://schemas.openxmlformats.org/drawingml/2006/table">
            <a:tbl>
              <a:tblPr/>
              <a:tblGrid>
                <a:gridCol w="817823"/>
                <a:gridCol w="562740"/>
                <a:gridCol w="1257443"/>
                <a:gridCol w="1365137"/>
                <a:gridCol w="1001101"/>
                <a:gridCol w="1456145"/>
                <a:gridCol w="1172459"/>
              </a:tblGrid>
              <a:tr h="16486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Дата за-писи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п/п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Откуда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поступили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№, дата сопрово-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дительного документа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(товарно-трансп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</a:t>
                      </a:r>
                      <a:r>
                        <a:rPr lang="be-BY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ртной накладной)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 экзем-пляров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 какую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общую сумму поступило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Распис-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 бухгал-терии о постанов-ке на учет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6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300" b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300" b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300" b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300" b="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300" b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300" b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300" b="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700658" y="2060848"/>
            <a:ext cx="734481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Часть I. Поступление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учебных изданий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999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996">
        <p:fade/>
      </p:transition>
    </mc:Choice>
    <mc:Fallback xmlns="">
      <p:transition spd="med" advTm="599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772400" cy="576064"/>
          </a:xfrm>
        </p:spPr>
        <p:txBody>
          <a:bodyPr/>
          <a:lstStyle/>
          <a:p>
            <a:pPr algn="l"/>
            <a:r>
              <a:rPr lang="be-BY" sz="2000" b="1" kern="1200" dirty="0">
                <a:solidFill>
                  <a:srgbClr val="3333CC">
                    <a:lumMod val="50000"/>
                  </a:srgbClr>
                </a:solidFill>
                <a:latin typeface="Lucida Sans Unicode" panose="020B0602030504020204" pitchFamily="34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Часть </a:t>
            </a:r>
            <a:r>
              <a:rPr lang="be-BY" sz="2000" b="1" kern="1200" dirty="0" smtClean="0">
                <a:solidFill>
                  <a:srgbClr val="3333CC">
                    <a:lumMod val="50000"/>
                  </a:srgbClr>
                </a:solidFill>
                <a:latin typeface="Lucida Sans Unicode" panose="020B0602030504020204" pitchFamily="34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I</a:t>
            </a:r>
            <a:r>
              <a:rPr lang="en-US" sz="2000" b="1" kern="1200" dirty="0">
                <a:solidFill>
                  <a:srgbClr val="3333CC">
                    <a:lumMod val="50000"/>
                  </a:srgbClr>
                </a:solidFill>
                <a:latin typeface="Lucida Sans Unicode" panose="020B0602030504020204" pitchFamily="34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I</a:t>
            </a:r>
            <a:r>
              <a:rPr lang="be-BY" sz="2000" b="1" kern="1200" dirty="0" smtClean="0">
                <a:solidFill>
                  <a:srgbClr val="3333CC">
                    <a:lumMod val="50000"/>
                  </a:srgbClr>
                </a:solidFill>
                <a:latin typeface="Lucida Sans Unicode" panose="020B0602030504020204" pitchFamily="34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. </a:t>
            </a:r>
            <a:r>
              <a:rPr lang="ru-RU" sz="2000" b="1" kern="1200" dirty="0" smtClean="0">
                <a:solidFill>
                  <a:srgbClr val="3333CC">
                    <a:lumMod val="50000"/>
                  </a:srgbClr>
                </a:solidFill>
                <a:latin typeface="Lucida Sans Unicode" panose="020B0602030504020204" pitchFamily="34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Выбытие учебных изданий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7987926"/>
              </p:ext>
            </p:extLst>
          </p:nvPr>
        </p:nvGraphicFramePr>
        <p:xfrm>
          <a:off x="610419" y="1124744"/>
          <a:ext cx="7560843" cy="1521708"/>
        </p:xfrm>
        <a:graphic>
          <a:graphicData uri="http://schemas.openxmlformats.org/drawingml/2006/table">
            <a:tbl>
              <a:tblPr/>
              <a:tblGrid>
                <a:gridCol w="535434"/>
                <a:gridCol w="936104"/>
                <a:gridCol w="1296144"/>
                <a:gridCol w="1584178"/>
                <a:gridCol w="1389957"/>
                <a:gridCol w="1819026"/>
              </a:tblGrid>
              <a:tr h="8012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п/п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Дата </a:t>
                      </a:r>
                      <a:endParaRPr lang="be-BY" sz="1800" b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записи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 акта  </a:t>
                      </a:r>
                      <a:r>
                        <a:rPr lang="be-BY" sz="18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 </a:t>
                      </a:r>
                      <a:r>
                        <a:rPr lang="be-BY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списание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 экзем-пляров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Сумма списания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Расписка бухгалтерии о приеме акта на списание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4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300" b="1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300" b="1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300" b="1" u="none" strike="noStrike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300" b="1" u="none" strike="noStrike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3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3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11560" y="2780928"/>
            <a:ext cx="62464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e-BY" sz="2000" b="1" dirty="0">
                <a:solidFill>
                  <a:srgbClr val="3333CC">
                    <a:lumMod val="50000"/>
                  </a:srgbClr>
                </a:solidFill>
                <a:latin typeface="Lucida Sans Unicode" panose="020B0602030504020204" pitchFamily="34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Часть I</a:t>
            </a:r>
            <a:r>
              <a:rPr lang="en-US" sz="2000" b="1" dirty="0" smtClean="0">
                <a:solidFill>
                  <a:srgbClr val="3333CC">
                    <a:lumMod val="50000"/>
                  </a:srgbClr>
                </a:solidFill>
                <a:latin typeface="Lucida Sans Unicode" panose="020B0602030504020204" pitchFamily="34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II</a:t>
            </a:r>
            <a:r>
              <a:rPr lang="be-BY" sz="2000" b="1" dirty="0" smtClean="0">
                <a:solidFill>
                  <a:srgbClr val="3333CC">
                    <a:lumMod val="50000"/>
                  </a:srgbClr>
                </a:solidFill>
                <a:latin typeface="Lucida Sans Unicode" panose="020B0602030504020204" pitchFamily="34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. </a:t>
            </a:r>
            <a:r>
              <a:rPr lang="ru-RU" sz="2000" b="1" dirty="0" smtClean="0">
                <a:solidFill>
                  <a:srgbClr val="3333CC">
                    <a:lumMod val="50000"/>
                  </a:srgbClr>
                </a:solidFill>
                <a:latin typeface="Lucida Sans Unicode" panose="020B0602030504020204" pitchFamily="34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Итог учета учебных изданий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267843"/>
              </p:ext>
            </p:extLst>
          </p:nvPr>
        </p:nvGraphicFramePr>
        <p:xfrm>
          <a:off x="611560" y="3236682"/>
          <a:ext cx="7560841" cy="2139982"/>
        </p:xfrm>
        <a:graphic>
          <a:graphicData uri="http://schemas.openxmlformats.org/drawingml/2006/table">
            <a:tbl>
              <a:tblPr/>
              <a:tblGrid>
                <a:gridCol w="3247420"/>
                <a:gridCol w="1976691"/>
                <a:gridCol w="2336730"/>
              </a:tblGrid>
              <a:tr h="7683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Изменение количества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учебных изданий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 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экземпляров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Общая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сумма средств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2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Числится на 1 января  20___ г.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Поступило за 20____ г.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Выбыло за 20____ г.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Числится на 1 января 20___ г.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be-BY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be-BY" sz="1800" b="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11560" y="5517232"/>
            <a:ext cx="75608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e-BY" sz="1800" b="1" dirty="0" smtClean="0">
                <a:solidFill>
                  <a:srgbClr val="3333CC">
                    <a:lumMod val="50000"/>
                  </a:srgb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ВНИМАНИЕ! </a:t>
            </a:r>
          </a:p>
          <a:p>
            <a:pPr lvl="0"/>
            <a:r>
              <a:rPr lang="be-BY" sz="2000" b="1" dirty="0" smtClean="0">
                <a:solidFill>
                  <a:srgbClr val="3333CC">
                    <a:lumMod val="50000"/>
                  </a:srgb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Все части книги учета учебных изданий обязательны к заполнению.</a:t>
            </a:r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762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74">
        <p:fade/>
      </p:transition>
    </mc:Choice>
    <mc:Fallback xmlns="">
      <p:transition spd="med" advTm="507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1512" y="692696"/>
            <a:ext cx="7772400" cy="1008112"/>
          </a:xfrm>
        </p:spPr>
        <p:txBody>
          <a:bodyPr/>
          <a:lstStyle/>
          <a:p>
            <a:pPr algn="l">
              <a:lnSpc>
                <a:spcPts val="1000"/>
              </a:lnSpc>
            </a:pPr>
            <a:r>
              <a:rPr lang="ru-RU" sz="3200" b="1" u="sng" dirty="0" smtClean="0">
                <a:solidFill>
                  <a:srgbClr val="2D2DB9">
                    <a:lumMod val="75000"/>
                  </a:srgbClr>
                </a:solidFill>
                <a:latin typeface="Arial,Bold"/>
              </a:rPr>
              <a:t/>
            </a:r>
            <a:br>
              <a:rPr lang="ru-RU" sz="3200" b="1" u="sng" dirty="0" smtClean="0">
                <a:solidFill>
                  <a:srgbClr val="2D2DB9">
                    <a:lumMod val="75000"/>
                  </a:srgbClr>
                </a:solidFill>
                <a:latin typeface="Arial,Bold"/>
              </a:rPr>
            </a:br>
            <a:r>
              <a:rPr lang="ru-RU" sz="3200" b="1" u="sng" dirty="0" smtClean="0">
                <a:solidFill>
                  <a:srgbClr val="2D2DB9">
                    <a:lumMod val="75000"/>
                  </a:srgbClr>
                </a:solidFill>
                <a:latin typeface="Arial,Bold"/>
              </a:rPr>
              <a:t>2 </a:t>
            </a:r>
            <a:r>
              <a:rPr lang="ru-RU" sz="3200" b="1" u="sng" dirty="0">
                <a:solidFill>
                  <a:srgbClr val="2D2DB9">
                    <a:lumMod val="75000"/>
                  </a:srgbClr>
                </a:solidFill>
                <a:latin typeface="Arial,Bold"/>
              </a:rPr>
              <a:t>шаг </a:t>
            </a:r>
            <a:r>
              <a:rPr lang="ru-RU" sz="3600" b="1" u="sng" dirty="0" smtClean="0">
                <a:solidFill>
                  <a:srgbClr val="2D2DB9">
                    <a:lumMod val="75000"/>
                  </a:srgbClr>
                </a:solidFill>
                <a:latin typeface="Arial,Bold"/>
              </a:rPr>
              <a:t/>
            </a:r>
            <a:br>
              <a:rPr lang="ru-RU" sz="3600" b="1" u="sng" dirty="0" smtClean="0">
                <a:solidFill>
                  <a:srgbClr val="2D2DB9">
                    <a:lumMod val="75000"/>
                  </a:srgbClr>
                </a:solidFill>
                <a:latin typeface="Arial,Bold"/>
              </a:rPr>
            </a:br>
            <a:r>
              <a:rPr lang="ru-RU" sz="3600" b="1" u="sng" dirty="0">
                <a:solidFill>
                  <a:srgbClr val="2D2DB9">
                    <a:lumMod val="75000"/>
                  </a:srgbClr>
                </a:solidFill>
                <a:latin typeface="Arial,Bold"/>
              </a:rPr>
              <a:t/>
            </a:r>
            <a:br>
              <a:rPr lang="ru-RU" sz="3600" b="1" u="sng" dirty="0">
                <a:solidFill>
                  <a:srgbClr val="2D2DB9">
                    <a:lumMod val="75000"/>
                  </a:srgbClr>
                </a:solidFill>
                <a:latin typeface="Arial,Bold"/>
              </a:rPr>
            </a:br>
            <a:r>
              <a:rPr lang="ru-RU" sz="3600" b="1" u="sng" dirty="0">
                <a:solidFill>
                  <a:srgbClr val="2D2DB9">
                    <a:lumMod val="75000"/>
                  </a:srgbClr>
                </a:solidFill>
                <a:latin typeface="Arial,Bold"/>
              </a:rPr>
              <a:t/>
            </a:r>
            <a:br>
              <a:rPr lang="ru-RU" sz="3600" b="1" u="sng" dirty="0">
                <a:solidFill>
                  <a:srgbClr val="2D2DB9">
                    <a:lumMod val="75000"/>
                  </a:srgbClr>
                </a:solidFill>
                <a:latin typeface="Arial,Bold"/>
              </a:rPr>
            </a:br>
            <a:r>
              <a:rPr lang="ru-RU" sz="3600" b="1" u="sng" dirty="0" smtClean="0">
                <a:solidFill>
                  <a:srgbClr val="2D2DB9">
                    <a:lumMod val="75000"/>
                  </a:srgbClr>
                </a:solidFill>
                <a:latin typeface="Arial,Bold"/>
              </a:rPr>
              <a:t/>
            </a:r>
            <a:br>
              <a:rPr lang="ru-RU" sz="3600" b="1" u="sng" dirty="0" smtClean="0">
                <a:solidFill>
                  <a:srgbClr val="2D2DB9">
                    <a:lumMod val="75000"/>
                  </a:srgbClr>
                </a:solidFill>
                <a:latin typeface="Arial,Bold"/>
              </a:rPr>
            </a:br>
            <a:r>
              <a:rPr lang="ru-RU" sz="3600" b="1" dirty="0">
                <a:solidFill>
                  <a:srgbClr val="2D2DB9">
                    <a:lumMod val="75000"/>
                  </a:srgbClr>
                </a:solidFill>
                <a:latin typeface="Arial,Bold"/>
              </a:rPr>
              <a:t/>
            </a:r>
            <a:br>
              <a:rPr lang="ru-RU" sz="3600" b="1" dirty="0">
                <a:solidFill>
                  <a:srgbClr val="2D2DB9">
                    <a:lumMod val="75000"/>
                  </a:srgbClr>
                </a:solidFill>
                <a:latin typeface="Arial,Bold"/>
              </a:rPr>
            </a:br>
            <a:r>
              <a:rPr lang="ru-RU" sz="3600" b="1" dirty="0" smtClean="0">
                <a:solidFill>
                  <a:srgbClr val="2D2DB9">
                    <a:lumMod val="75000"/>
                  </a:srgbClr>
                </a:solidFill>
                <a:latin typeface="Arial,Bold"/>
              </a:rPr>
              <a:t>учетная карточка</a:t>
            </a:r>
            <a:endParaRPr lang="ru-RU" sz="3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2862023"/>
              </p:ext>
            </p:extLst>
          </p:nvPr>
        </p:nvGraphicFramePr>
        <p:xfrm>
          <a:off x="671512" y="3284984"/>
          <a:ext cx="7486600" cy="2194560"/>
        </p:xfrm>
        <a:graphic>
          <a:graphicData uri="http://schemas.openxmlformats.org/drawingml/2006/table">
            <a:tbl>
              <a:tblPr/>
              <a:tblGrid>
                <a:gridCol w="1908349"/>
                <a:gridCol w="1321165"/>
                <a:gridCol w="1614757"/>
                <a:gridCol w="2642329"/>
              </a:tblGrid>
              <a:tr h="1026114">
                <a:tc>
                  <a:txBody>
                    <a:bodyPr/>
                    <a:lstStyle/>
                    <a:p>
                      <a:pPr marL="21590"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>
                        <a:spcAft>
                          <a:spcPts val="0"/>
                        </a:spcAft>
                      </a:pPr>
                      <a:r>
                        <a:rPr lang="be-BY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Год, № в книге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>
                        <a:spcAft>
                          <a:spcPts val="0"/>
                        </a:spcAft>
                      </a:pPr>
                      <a:r>
                        <a:rPr lang="be-BY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учета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учебных изданий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>
                        <a:spcAft>
                          <a:spcPts val="0"/>
                        </a:spcAft>
                      </a:pPr>
                      <a:r>
                        <a:rPr lang="be-BY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>
                        <a:spcAft>
                          <a:spcPts val="0"/>
                        </a:spcAft>
                      </a:pPr>
                      <a:r>
                        <a:rPr lang="be-BY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algn="ctr"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>
                        <a:spcAft>
                          <a:spcPts val="0"/>
                        </a:spcAft>
                      </a:pPr>
                      <a:r>
                        <a:rPr lang="be-BY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Поступило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>
                        <a:spcAft>
                          <a:spcPts val="0"/>
                        </a:spcAft>
                      </a:pPr>
                      <a:r>
                        <a:rPr lang="be-BY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учебных изданий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>
                        <a:spcAft>
                          <a:spcPts val="0"/>
                        </a:spcAft>
                      </a:pPr>
                      <a:r>
                        <a:rPr lang="be-BY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Выбыло учебных изданий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>
                        <a:spcAft>
                          <a:spcPts val="0"/>
                        </a:spcAft>
                      </a:pPr>
                      <a:r>
                        <a:rPr lang="be-BY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Числится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>
                        <a:spcAft>
                          <a:spcPts val="0"/>
                        </a:spcAft>
                      </a:pPr>
                      <a:r>
                        <a:rPr lang="be-BY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учебных изданий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019">
                <a:tc>
                  <a:txBody>
                    <a:bodyPr/>
                    <a:lstStyle/>
                    <a:p>
                      <a:pPr marL="21590" algn="ctr">
                        <a:spcAft>
                          <a:spcPts val="0"/>
                        </a:spcAft>
                      </a:pPr>
                      <a:r>
                        <a:rPr lang="be-BY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algn="ctr">
                        <a:spcAft>
                          <a:spcPts val="0"/>
                        </a:spcAft>
                      </a:pPr>
                      <a:r>
                        <a:rPr lang="be-BY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algn="ctr">
                        <a:spcAft>
                          <a:spcPts val="0"/>
                        </a:spcAft>
                      </a:pPr>
                      <a:r>
                        <a:rPr lang="be-BY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algn="ctr">
                        <a:spcAft>
                          <a:spcPts val="0"/>
                        </a:spcAft>
                      </a:pPr>
                      <a:r>
                        <a:rPr lang="be-BY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019">
                <a:tc>
                  <a:txBody>
                    <a:bodyPr/>
                    <a:lstStyle/>
                    <a:p>
                      <a:pPr marL="21590" algn="ctr">
                        <a:spcAft>
                          <a:spcPts val="0"/>
                        </a:spcAft>
                      </a:pPr>
                      <a:r>
                        <a:rPr lang="be-BY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algn="ctr">
                        <a:spcAft>
                          <a:spcPts val="0"/>
                        </a:spcAft>
                      </a:pPr>
                      <a:r>
                        <a:rPr lang="be-BY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algn="ctr">
                        <a:spcAft>
                          <a:spcPts val="0"/>
                        </a:spcAft>
                      </a:pPr>
                      <a:r>
                        <a:rPr lang="be-BY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algn="ctr">
                        <a:spcAft>
                          <a:spcPts val="0"/>
                        </a:spcAft>
                      </a:pPr>
                      <a:r>
                        <a:rPr lang="be-BY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71512" y="1700808"/>
            <a:ext cx="7631498" cy="1805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У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ЧЕТНАЯ  </a:t>
            </a:r>
            <a:r>
              <a:rPr kumimoji="0" lang="be-BY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КАРТОЧКА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ctr" defTabSz="914400" rtl="0" eaLnBrk="0" fontAlgn="base" latinLnBrk="0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Регистрационный номер __________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ctr" defTabSz="914400" rtl="0" eaLnBrk="0" fontAlgn="base" latinLnBrk="0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_____________________________________________________________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ctr" defTabSz="914400" rtl="0" eaLnBrk="0" fontAlgn="base" latinLnBrk="0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автор, название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ctr" defTabSz="914400" rtl="0" eaLnBrk="0" fontAlgn="base" latinLnBrk="0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______________________________________________________________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ctr" defTabSz="914400" rtl="0" eaLnBrk="0" fontAlgn="base" latinLnBrk="0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год издания, издательство, класс (группа), стоимость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ctr" defTabSz="914400" rtl="0" eaLnBrk="0" fontAlgn="base" latinLnBrk="0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_____________________________________________________________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1512" y="5515139"/>
            <a:ext cx="750088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e-BY" sz="1800" b="1" dirty="0">
                <a:solidFill>
                  <a:srgbClr val="3333CC">
                    <a:lumMod val="50000"/>
                  </a:srgb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ВНИМАНИЕ! </a:t>
            </a:r>
          </a:p>
          <a:p>
            <a:pPr lvl="0"/>
            <a:r>
              <a:rPr lang="be-BY" sz="1600" b="1" dirty="0" smtClean="0">
                <a:solidFill>
                  <a:srgbClr val="3333CC">
                    <a:lumMod val="50000"/>
                  </a:srgb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При повторном поступлении учебников и учебных пособий одного наименования и автора отдельная карточка не оформляется. Запись делается в предыдущей (ранее открытой) карточке.</a:t>
            </a:r>
            <a:endParaRPr lang="ru-RU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701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030">
        <p:fade/>
      </p:transition>
    </mc:Choice>
    <mc:Fallback xmlns="">
      <p:transition spd="med" advTm="403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772400" cy="843880"/>
          </a:xfrm>
        </p:spPr>
        <p:txBody>
          <a:bodyPr anchor="b"/>
          <a:lstStyle/>
          <a:p>
            <a:pPr algn="l"/>
            <a:r>
              <a:rPr lang="ru-RU" b="1" dirty="0">
                <a:solidFill>
                  <a:srgbClr val="2D2DB9">
                    <a:lumMod val="75000"/>
                  </a:srgbClr>
                </a:solidFill>
                <a:latin typeface="Arial,Bold"/>
              </a:rPr>
              <a:t/>
            </a:r>
            <a:br>
              <a:rPr lang="ru-RU" b="1" dirty="0">
                <a:solidFill>
                  <a:srgbClr val="2D2DB9">
                    <a:lumMod val="75000"/>
                  </a:srgbClr>
                </a:solidFill>
                <a:latin typeface="Arial,Bold"/>
              </a:rPr>
            </a:br>
            <a:r>
              <a:rPr lang="ru-RU" b="1" dirty="0">
                <a:solidFill>
                  <a:srgbClr val="2D2DB9">
                    <a:lumMod val="75000"/>
                  </a:srgbClr>
                </a:solidFill>
                <a:latin typeface="Arial,Bold"/>
              </a:rPr>
              <a:t>учетная карточка</a:t>
            </a:r>
            <a:endParaRPr lang="ru-RU" dirty="0"/>
          </a:p>
        </p:txBody>
      </p:sp>
      <p:pic>
        <p:nvPicPr>
          <p:cNvPr id="6" name="Объект 5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5"/>
          <a:stretch/>
        </p:blipFill>
        <p:spPr bwMode="auto">
          <a:xfrm>
            <a:off x="1043607" y="1844824"/>
            <a:ext cx="6912769" cy="41764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00486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pPr algn="l"/>
            <a:r>
              <a:rPr lang="ru-RU" sz="3200" b="1" u="sng" dirty="0" smtClean="0">
                <a:solidFill>
                  <a:schemeClr val="accent2">
                    <a:lumMod val="75000"/>
                  </a:schemeClr>
                </a:solidFill>
                <a:latin typeface="Arial,Bold"/>
              </a:rPr>
              <a:t>3 шаг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Arial,Bold"/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Arial,Bold"/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Arial,Bold"/>
              </a:rPr>
              <a:t>журнал регистрации учетных карточек учебных изданий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Arial,Bold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8838764"/>
              </p:ext>
            </p:extLst>
          </p:nvPr>
        </p:nvGraphicFramePr>
        <p:xfrm>
          <a:off x="685800" y="2924944"/>
          <a:ext cx="7486601" cy="2016224"/>
        </p:xfrm>
        <a:graphic>
          <a:graphicData uri="http://schemas.openxmlformats.org/drawingml/2006/table">
            <a:tbl>
              <a:tblPr/>
              <a:tblGrid>
                <a:gridCol w="1537864"/>
                <a:gridCol w="4473785"/>
                <a:gridCol w="1474952"/>
              </a:tblGrid>
              <a:tr h="16129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 учетной карточки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Автор, название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учебного издания</a:t>
                      </a:r>
                      <a:r>
                        <a:rPr lang="be-BY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класс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 акта выбытия учетной карточки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4276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228">
        <p:fade/>
      </p:transition>
    </mc:Choice>
    <mc:Fallback xmlns="">
      <p:transition spd="med" advTm="522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t Class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Art Class</Template>
  <TotalTime>431</TotalTime>
  <Words>395</Words>
  <Application>Microsoft Office PowerPoint</Application>
  <PresentationFormat>Экран (4:3)</PresentationFormat>
  <Paragraphs>152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Art Class</vt:lpstr>
      <vt:lpstr> Организация работы библиотек учреждений общего среднего и специального образования </vt:lpstr>
      <vt:lpstr>Работа с фондом  учебных изданий</vt:lpstr>
      <vt:lpstr>Виды учебных изданий (печатные и электронные):</vt:lpstr>
      <vt:lpstr>Учет поступлений учебных изданий</vt:lpstr>
      <vt:lpstr>1 шаг      книга учета учебных изданий</vt:lpstr>
      <vt:lpstr>Часть II. Выбытие учебных изданий</vt:lpstr>
      <vt:lpstr> 2 шаг      учетная карточка</vt:lpstr>
      <vt:lpstr> учетная карточка</vt:lpstr>
      <vt:lpstr>3 шаг журнал регистрации учетных карточек учебных изданий</vt:lpstr>
      <vt:lpstr>4 шаг штемпелевание учебных изданий</vt:lpstr>
      <vt:lpstr>Выдача и возврат учебных изданий</vt:lpstr>
      <vt:lpstr>Презентация PowerPoint</vt:lpstr>
      <vt:lpstr>Списание учебных изданий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</dc:creator>
  <cp:lastModifiedBy>SamLab.ws</cp:lastModifiedBy>
  <cp:revision>35</cp:revision>
  <dcterms:created xsi:type="dcterms:W3CDTF">2011-09-03T15:12:52Z</dcterms:created>
  <dcterms:modified xsi:type="dcterms:W3CDTF">2015-12-11T11:19:17Z</dcterms:modified>
</cp:coreProperties>
</file>