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56" r:id="rId2"/>
    <p:sldId id="292" r:id="rId3"/>
    <p:sldId id="319" r:id="rId4"/>
    <p:sldId id="320" r:id="rId5"/>
    <p:sldId id="322" r:id="rId6"/>
    <p:sldId id="321" r:id="rId7"/>
    <p:sldId id="283" r:id="rId8"/>
    <p:sldId id="312" r:id="rId9"/>
    <p:sldId id="304" r:id="rId10"/>
    <p:sldId id="278" r:id="rId11"/>
    <p:sldId id="307" r:id="rId12"/>
    <p:sldId id="306" r:id="rId13"/>
    <p:sldId id="279" r:id="rId14"/>
    <p:sldId id="281" r:id="rId15"/>
    <p:sldId id="308" r:id="rId16"/>
    <p:sldId id="295" r:id="rId17"/>
    <p:sldId id="309" r:id="rId18"/>
    <p:sldId id="29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9792" autoAdjust="0"/>
  </p:normalViewPr>
  <p:slideViewPr>
    <p:cSldViewPr>
      <p:cViewPr>
        <p:scale>
          <a:sx n="80" d="100"/>
          <a:sy n="80" d="100"/>
        </p:scale>
        <p:origin x="-107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19AB2-0FDE-440B-896D-1BF56B9BD4B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F9E60-A399-4A69-ADD8-09D0B3A41C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805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386619-1BB2-443E-84B6-0D4091C572BE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355C0B-79FB-4C64-A677-CA124BA9E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cloud.pythonanywhere.com/" TargetMode="External"/><Relationship Id="rId2" Type="http://schemas.openxmlformats.org/officeDocument/2006/relationships/hyperlink" Target="https://wordar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412776"/>
            <a:ext cx="79928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Компьютерная Визуализация учебной информации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7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0065"/>
            <a:ext cx="7756263" cy="1054250"/>
          </a:xfrm>
        </p:spPr>
        <p:txBody>
          <a:bodyPr/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Инструменты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3"/>
            <a:ext cx="8301608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Google-form, google-class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Prezi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Wordart</a:t>
            </a:r>
            <a:r>
              <a:rPr lang="ru-RU" dirty="0" smtClean="0"/>
              <a:t> / облако «тегов»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Canva</a:t>
            </a:r>
            <a:r>
              <a:rPr lang="ru-RU" dirty="0" smtClean="0"/>
              <a:t>, MyCollages.ru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Инфографика</a:t>
            </a:r>
            <a:r>
              <a:rPr lang="ru-RU" dirty="0" smtClean="0"/>
              <a:t> </a:t>
            </a:r>
            <a:r>
              <a:rPr lang="ru-RU" dirty="0"/>
              <a:t>(приложение по созданию </a:t>
            </a:r>
            <a:r>
              <a:rPr lang="ru-RU" dirty="0" err="1"/>
              <a:t>инфографика</a:t>
            </a:r>
            <a:r>
              <a:rPr lang="ru-RU" dirty="0"/>
              <a:t> </a:t>
            </a:r>
            <a:r>
              <a:rPr lang="en-US" dirty="0"/>
              <a:t>http:// infogr.am/</a:t>
            </a:r>
            <a:r>
              <a:rPr lang="ru-RU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Padlet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Plickers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Онлайн-библиотеки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QR</a:t>
            </a:r>
            <a:r>
              <a:rPr lang="ru-RU" dirty="0" smtClean="0"/>
              <a:t>-коды, </a:t>
            </a:r>
            <a:r>
              <a:rPr lang="ru-RU" dirty="0" err="1" smtClean="0"/>
              <a:t>таймлайны</a:t>
            </a:r>
            <a:r>
              <a:rPr lang="ru-RU" dirty="0"/>
              <a:t>, </a:t>
            </a:r>
            <a:r>
              <a:rPr lang="ru-RU" dirty="0" smtClean="0"/>
              <a:t>интеллект-карты, </a:t>
            </a:r>
            <a:r>
              <a:rPr lang="ru-RU" dirty="0" err="1" smtClean="0"/>
              <a:t>скрайбинг</a:t>
            </a:r>
            <a:r>
              <a:rPr lang="ru-RU" dirty="0" smtClean="0"/>
              <a:t> </a:t>
            </a:r>
            <a:r>
              <a:rPr lang="ru-RU" dirty="0"/>
              <a:t>…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6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9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формах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можно создавать:</a:t>
            </a:r>
          </a:p>
          <a:p>
            <a:pPr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опросы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indent="-720000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анкеты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indent="-720000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регистрацию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участников на мероприятие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в предварительный список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заявки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Для кого подходят Гугл формы?-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для всех, кто хочет самостоятельно создать любую опросную форму - быстро, просто и легко.</a:t>
            </a:r>
          </a:p>
          <a:p>
            <a:pPr marL="0" indent="0">
              <a:buNone/>
            </a:pPr>
            <a:r>
              <a:rPr lang="ru-RU" sz="96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en-US" sz="96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Google </a:t>
            </a:r>
            <a:r>
              <a:rPr lang="en-US" sz="96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бесплатно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indent="-720000">
              <a:buFont typeface="Wingdings" pitchFamily="2" charset="2"/>
              <a:buChar char="§"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не нужно никого дополнительного ПО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автоматически создается таблица, в которой собираются все ответы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форму можно буквально за несколько минут.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этого надо разобраться со всеми доступными возможностями.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При использовании поисковых систем, можно получить </a:t>
            </a: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пошаговую </a:t>
            </a:r>
            <a:r>
              <a:rPr lang="ru-RU" sz="9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инструкцию</a:t>
            </a:r>
            <a:r>
              <a:rPr lang="ru-RU" sz="9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которая поможет быстро настроить форму под любой ваш запрос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80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64807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/>
            </a:r>
            <a:br>
              <a:rPr lang="en-US" sz="2400" b="1" dirty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Google-class, PP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568952" cy="65253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9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5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PP</a:t>
            </a:r>
          </a:p>
          <a:p>
            <a:pPr marL="0" indent="0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51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Платформа </a:t>
            </a:r>
            <a:r>
              <a:rPr lang="ru-RU" sz="51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5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Classroom</a:t>
            </a:r>
            <a:r>
              <a:rPr lang="ru-RU" sz="5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– объединяет полезные сервисы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, организованные специально для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учёбы.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100" u="sng" dirty="0">
                <a:latin typeface="Times New Roman" pitchFamily="18" charset="0"/>
                <a:cs typeface="Times New Roman" pitchFamily="18" charset="0"/>
              </a:rPr>
              <a:t>На платформе вы можете: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создать свой класс/курс;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организовать запись учащихся на курс;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делиться с учениками необходимым учебным материалом;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предложить задания для учеников;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оценивать задания учащихся и следить за их прогрессом;</a:t>
            </a:r>
          </a:p>
          <a:p>
            <a:pPr indent="-720000">
              <a:buFont typeface="Wingdings" pitchFamily="2" charset="2"/>
              <a:buChar char="§"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организовать общение учащихся.</a:t>
            </a:r>
            <a:r>
              <a:rPr lang="en-US" sz="5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28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-99392"/>
            <a:ext cx="7914241" cy="141429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Инструмент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wordart</a:t>
            </a:r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облако тэгов </a:t>
            </a:r>
            <a:endParaRPr lang="ru-RU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68621" y="2119714"/>
            <a:ext cx="4375379" cy="390157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На сайте 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wordart.com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в </a:t>
            </a:r>
            <a:r>
              <a:rPr lang="ru-RU" dirty="0"/>
              <a:t>специальное поле необходимо ввести текст, и программа сгенерирует облако, отображая наиболее часто используемые слова крупным шрифтом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Существуют аналогичные сервисы на других сайтах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/>
                </a:solidFill>
                <a:hlinkClick r:id="rId3"/>
              </a:rPr>
              <a:t>https</a:t>
            </a:r>
            <a:r>
              <a:rPr lang="en-US" dirty="0">
                <a:solidFill>
                  <a:schemeClr val="accent1"/>
                </a:solidFill>
                <a:hlinkClick r:id="rId3"/>
              </a:rPr>
              <a:t>://wordscloud.pythonanywhere.com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/</a:t>
            </a: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4864"/>
            <a:ext cx="454016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311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9837"/>
            <a:ext cx="6734696" cy="6734696"/>
          </a:xfrm>
        </p:spPr>
      </p:pic>
      <p:pic>
        <p:nvPicPr>
          <p:cNvPr id="3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0024" y="182237"/>
            <a:ext cx="6734696" cy="673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39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278563" cy="409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71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Инструмент </a:t>
            </a:r>
            <a:r>
              <a:rPr lang="en-US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Canva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/>
              <a:t>Canva</a:t>
            </a:r>
            <a:r>
              <a:rPr lang="ru-RU" dirty="0"/>
              <a:t> — это онлайн-сервис, который позволяет любому человеку заниматься веб-дизайном. Вы можете стать дизайнером без специальной подготовки, дорогого ПО и </a:t>
            </a:r>
            <a:r>
              <a:rPr lang="ru-RU" dirty="0" smtClean="0"/>
              <a:t>оборудования.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/>
              <a:t>Canva</a:t>
            </a:r>
            <a:r>
              <a:rPr lang="en-US" dirty="0"/>
              <a:t> </a:t>
            </a:r>
            <a:r>
              <a:rPr lang="ru-RU" dirty="0" smtClean="0"/>
              <a:t>поможет создать плакат, логотип, презентацию, </a:t>
            </a:r>
            <a:r>
              <a:rPr lang="ru-RU" dirty="0" err="1" smtClean="0"/>
              <a:t>флаер</a:t>
            </a:r>
            <a:r>
              <a:rPr lang="ru-RU" dirty="0" smtClean="0"/>
              <a:t>, открытку, визитную карточку, буклет, приглашение, сертификат, фирменный бланк и др.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Пользователям </a:t>
            </a:r>
            <a:r>
              <a:rPr lang="ru-RU" dirty="0" err="1"/>
              <a:t>Canva</a:t>
            </a:r>
            <a:r>
              <a:rPr lang="ru-RU" dirty="0"/>
              <a:t> доступны десятки шаблонов, бесплатных изображений, коллекций иконок, шрифтов, фонов, цветов. Также вы можете начать с чистого листа, создавая собственные шаблоны.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956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30"/>
            <a:ext cx="8640960" cy="69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99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4765794"/>
            <a:ext cx="7767021" cy="110813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Спасибо за внимание!</a:t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avatars.mds.yandex.net/get-pdb/912419/a9b33c08-ac98-4186-9a5a-c42617d0af2b/s1200?webp=fals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2" b="138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813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8121225" cy="387781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ea typeface="Calibri" charset="0"/>
                <a:cs typeface="Times New Roman" panose="02020603050405020304" pitchFamily="18" charset="0"/>
              </a:rPr>
              <a:t>Человек воспринимает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визуальную информацию</a:t>
            </a:r>
            <a:r>
              <a:rPr lang="ru-RU" sz="28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в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60.000</a:t>
            </a:r>
            <a:r>
              <a:rPr lang="ru-RU" sz="28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раз быстрее, чем текст. </a:t>
            </a:r>
            <a:endParaRPr lang="ru-RU" sz="2800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Изображения </a:t>
            </a:r>
            <a:r>
              <a:rPr lang="ru-RU" sz="28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вызывают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ассоциации</a:t>
            </a:r>
            <a:r>
              <a:rPr lang="ru-RU" sz="28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у людей. Поэтому всего лишь одно изображение часто может рассказать больше, чем сотни слов.  </a:t>
            </a:r>
            <a:endParaRPr lang="ru-RU" sz="2800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Создание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образов для каждой фразы</a:t>
            </a:r>
            <a:r>
              <a:rPr lang="ru-RU" sz="28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позволяет запомнить смысл и всю историю без особых усилий. </a:t>
            </a:r>
            <a:endParaRPr lang="ru-RU" sz="2800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Динамические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изображения </a:t>
            </a:r>
            <a:r>
              <a:rPr lang="ru-RU" sz="28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более привлекательны, чем статичные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04664"/>
            <a:ext cx="6005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Визуализация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9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8121225" cy="38778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7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endParaRPr lang="ru-RU" sz="17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677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03448"/>
            <a:ext cx="9468544" cy="792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3110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171400"/>
            <a:ext cx="10836696" cy="724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0245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1040" cy="684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0893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55576" y="2248347"/>
            <a:ext cx="7745505" cy="387781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 lnSpcReduction="10000"/>
          </a:bodyPr>
          <a:lstStyle/>
          <a:p>
            <a:pPr>
              <a:spcBef>
                <a:spcPts val="800"/>
              </a:spcBef>
              <a:buFont typeface="Wingdings" pitchFamily="2" charset="2"/>
              <a:buChar char="v"/>
            </a:pP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понимание </a:t>
            </a:r>
            <a:r>
              <a:rPr lang="en-US" altLang="ko-KR" sz="3200" b="0" strike="noStrike" cap="none" dirty="0" err="1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визуальной</a:t>
            </a: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</a:t>
            </a:r>
            <a:r>
              <a:rPr lang="en-US" altLang="ko-KR" sz="3200" b="0" strike="noStrike" cap="none" dirty="0" err="1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информации</a:t>
            </a: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</a:t>
            </a:r>
            <a:endParaRPr lang="ko-KR" altLang="en-US" sz="3200" b="0" strike="noStrike" cap="none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Font typeface="Wingdings" pitchFamily="2" charset="2"/>
              <a:buChar char="v"/>
            </a:pPr>
            <a:endParaRPr lang="ko-KR" altLang="en-US" sz="3200" b="0" strike="noStrike" cap="none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Font typeface="Wingdings" pitchFamily="2" charset="2"/>
              <a:buChar char="v"/>
            </a:pP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знания о процессе </a:t>
            </a:r>
            <a:r>
              <a:rPr lang="en-US" altLang="ko-KR" sz="3200" b="0" strike="noStrike" cap="none" dirty="0" err="1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её</a:t>
            </a: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</a:t>
            </a:r>
            <a:r>
              <a:rPr lang="en-US" altLang="ko-KR" sz="3200" b="0" strike="noStrike" cap="none" dirty="0" err="1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восприятия</a:t>
            </a: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</a:t>
            </a:r>
            <a:endParaRPr lang="ko-KR" altLang="en-US" sz="3200" b="0" strike="noStrike" cap="none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Font typeface="Wingdings" pitchFamily="2" charset="2"/>
              <a:buChar char="v"/>
            </a:pPr>
            <a:endParaRPr lang="ko-KR" altLang="en-US" sz="3200" b="0" strike="noStrike" cap="none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Font typeface="Wingdings" pitchFamily="2" charset="2"/>
              <a:buChar char="v"/>
            </a:pP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способность к анализу, </a:t>
            </a:r>
            <a:r>
              <a:rPr lang="en-US" altLang="ko-KR" sz="3200" b="0" strike="noStrike" cap="none" dirty="0" err="1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интерпретации</a:t>
            </a:r>
            <a:r>
              <a:rPr lang="ru-RU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,</a:t>
            </a:r>
            <a:r>
              <a:rPr lang="en-US" altLang="ko-KR" sz="3200" b="0" strike="noStrike" cap="none" dirty="0" smtClean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созданию изображений и использованию их в коммуникации</a:t>
            </a:r>
            <a:endParaRPr lang="ko-KR" altLang="en-US" sz="3200" b="0" strike="noStrike" cap="none" dirty="0" smtClean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 marL="0" indent="0" algn="l" defTabSz="914400" fontAlgn="auto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3200" b="0" strike="noStrike" cap="none" dirty="0" smtClean="0">
              <a:latin typeface="Calibri" charset="0"/>
              <a:ea typeface="Calibri" charset="0"/>
            </a:endParaRPr>
          </a:p>
          <a:p>
            <a:pPr marL="0" indent="0" algn="l" defTabSz="914400" fontAlgn="auto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3200" b="0" strike="noStrike" cap="none" dirty="0" smtClean="0">
              <a:latin typeface="Calibri" charset="0"/>
              <a:ea typeface="Calibri" charset="0"/>
            </a:endParaRPr>
          </a:p>
        </p:txBody>
      </p:sp>
      <p:sp>
        <p:nvSpPr>
          <p:cNvPr id="4" name="Text Box 3"/>
          <p:cNvSpPr txBox="1">
            <a:spLocks/>
          </p:cNvSpPr>
          <p:nvPr/>
        </p:nvSpPr>
        <p:spPr>
          <a:xfrm>
            <a:off x="2557780" y="3027680"/>
            <a:ext cx="4572635" cy="27749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4"/>
          <p:cNvSpPr txBox="1">
            <a:spLocks/>
          </p:cNvSpPr>
          <p:nvPr/>
        </p:nvSpPr>
        <p:spPr>
          <a:xfrm>
            <a:off x="587375" y="5043805"/>
            <a:ext cx="7561579" cy="37020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 dirty="0" smtClean="0">
              <a:latin typeface="NanumGothic" charset="0"/>
              <a:ea typeface="NanumGothic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375" y="607470"/>
            <a:ext cx="8335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strike="noStrike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Визуальная </a:t>
            </a:r>
            <a:r>
              <a:rPr lang="en-US" altLang="ko-KR" sz="5400" b="1" strike="noStrike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грамотность</a:t>
            </a:r>
            <a:r>
              <a:rPr lang="en-US" altLang="ko-KR" sz="5400" b="1" strike="noStrike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  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514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99592" y="404665"/>
            <a:ext cx="7601489" cy="5721498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l" defTabSz="914400" fontAlgn="auto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3200" b="0" strike="noStrike" cap="none" dirty="0" smtClean="0">
              <a:latin typeface="Calibri" charset="0"/>
              <a:ea typeface="Calibri" charset="0"/>
            </a:endParaRPr>
          </a:p>
          <a:p>
            <a:pPr marL="0" indent="0" algn="l" defTabSz="914400" fontAlgn="auto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endParaRPr lang="ko-KR" altLang="en-US" sz="3200" b="0" strike="noStrike" cap="none" dirty="0" smtClean="0">
              <a:latin typeface="Calibri" charset="0"/>
              <a:ea typeface="Calibri" charset="0"/>
            </a:endParaRPr>
          </a:p>
        </p:txBody>
      </p:sp>
      <p:sp>
        <p:nvSpPr>
          <p:cNvPr id="4" name="Text Box 3"/>
          <p:cNvSpPr txBox="1">
            <a:spLocks/>
          </p:cNvSpPr>
          <p:nvPr/>
        </p:nvSpPr>
        <p:spPr>
          <a:xfrm>
            <a:off x="587376" y="476672"/>
            <a:ext cx="8233096" cy="5904656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algn="ctr" defTabSz="508000"/>
            <a:r>
              <a:rPr lang="ru-RU" altLang="ko-KR" sz="3600" u="sng" dirty="0">
                <a:solidFill>
                  <a:schemeClr val="accent1"/>
                </a:solidFill>
                <a:latin typeface="Times New Roman" pitchFamily="18" charset="0"/>
                <a:ea typeface="NanumGothic" charset="0"/>
                <a:cs typeface="Times New Roman" pitchFamily="18" charset="0"/>
              </a:rPr>
              <a:t>МУЛЬТИМЕДИА</a:t>
            </a:r>
            <a:r>
              <a:rPr lang="ru-RU" altLang="ko-KR" sz="3600" dirty="0" smtClean="0">
                <a:latin typeface="Times New Roman" pitchFamily="18" charset="0"/>
                <a:ea typeface="NanumGothic" charset="0"/>
                <a:cs typeface="Times New Roman" pitchFamily="18" charset="0"/>
              </a:rPr>
              <a:t>–</a:t>
            </a:r>
          </a:p>
          <a:p>
            <a:pPr algn="just" defTabSz="508000"/>
            <a:r>
              <a:rPr lang="ru-RU" altLang="ko-KR" sz="3600" dirty="0" smtClean="0">
                <a:latin typeface="Times New Roman" pitchFamily="18" charset="0"/>
                <a:ea typeface="NanumGothic" charset="0"/>
                <a:cs typeface="Times New Roman" pitchFamily="18" charset="0"/>
              </a:rPr>
              <a:t>система </a:t>
            </a:r>
            <a:r>
              <a:rPr lang="ru-RU" altLang="ko-KR" sz="3600" b="1" dirty="0">
                <a:latin typeface="Times New Roman" pitchFamily="18" charset="0"/>
                <a:ea typeface="NanumGothic" charset="0"/>
                <a:cs typeface="Times New Roman" pitchFamily="18" charset="0"/>
              </a:rPr>
              <a:t>современных технических средств</a:t>
            </a:r>
            <a:r>
              <a:rPr lang="ru-RU" altLang="ko-KR" sz="3600" dirty="0">
                <a:latin typeface="Times New Roman" pitchFamily="18" charset="0"/>
                <a:ea typeface="NanumGothic" charset="0"/>
                <a:cs typeface="Times New Roman" pitchFamily="18" charset="0"/>
              </a:rPr>
              <a:t>, позволяющая работать с </a:t>
            </a:r>
            <a:endParaRPr lang="ru-RU" altLang="ko-KR" sz="3600" dirty="0" smtClean="0">
              <a:latin typeface="Times New Roman" pitchFamily="18" charset="0"/>
              <a:ea typeface="NanumGothic" charset="0"/>
              <a:cs typeface="Times New Roman" pitchFamily="18" charset="0"/>
            </a:endParaRPr>
          </a:p>
          <a:p>
            <a:pPr marL="571500" indent="-571500" defTabSz="508000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altLang="ko-KR" sz="3600" dirty="0" smtClean="0">
                <a:latin typeface="Times New Roman" pitchFamily="18" charset="0"/>
                <a:ea typeface="NanumGothic" charset="0"/>
                <a:cs typeface="Times New Roman" pitchFamily="18" charset="0"/>
              </a:rPr>
              <a:t>текстовой </a:t>
            </a:r>
            <a:r>
              <a:rPr lang="ru-RU" altLang="ko-KR" sz="3600" dirty="0">
                <a:latin typeface="Times New Roman" pitchFamily="18" charset="0"/>
                <a:ea typeface="NanumGothic" charset="0"/>
                <a:cs typeface="Times New Roman" pitchFamily="18" charset="0"/>
              </a:rPr>
              <a:t>информацией, </a:t>
            </a:r>
            <a:endParaRPr lang="ru-RU" altLang="ko-KR" sz="3600" dirty="0" smtClean="0">
              <a:latin typeface="Times New Roman" pitchFamily="18" charset="0"/>
              <a:ea typeface="NanumGothic" charset="0"/>
              <a:cs typeface="Times New Roman" pitchFamily="18" charset="0"/>
            </a:endParaRPr>
          </a:p>
          <a:p>
            <a:pPr marL="571500" indent="-571500" defTabSz="508000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altLang="ko-KR" sz="3600" dirty="0" smtClean="0">
                <a:latin typeface="Times New Roman" pitchFamily="18" charset="0"/>
                <a:ea typeface="NanumGothic" charset="0"/>
                <a:cs typeface="Times New Roman" pitchFamily="18" charset="0"/>
              </a:rPr>
              <a:t>графическими </a:t>
            </a:r>
            <a:r>
              <a:rPr lang="ru-RU" altLang="ko-KR" sz="3600" dirty="0">
                <a:latin typeface="Times New Roman" pitchFamily="18" charset="0"/>
                <a:ea typeface="NanumGothic" charset="0"/>
                <a:cs typeface="Times New Roman" pitchFamily="18" charset="0"/>
              </a:rPr>
              <a:t>изображениями, </a:t>
            </a:r>
            <a:endParaRPr lang="ru-RU" altLang="ko-KR" sz="3600" dirty="0" smtClean="0">
              <a:latin typeface="Times New Roman" pitchFamily="18" charset="0"/>
              <a:ea typeface="NanumGothic" charset="0"/>
              <a:cs typeface="Times New Roman" pitchFamily="18" charset="0"/>
            </a:endParaRPr>
          </a:p>
          <a:p>
            <a:pPr marL="571500" indent="-571500" defTabSz="508000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altLang="ko-KR" sz="3600" dirty="0" smtClean="0">
                <a:latin typeface="Times New Roman" pitchFamily="18" charset="0"/>
                <a:ea typeface="NanumGothic" charset="0"/>
                <a:cs typeface="Times New Roman" pitchFamily="18" charset="0"/>
              </a:rPr>
              <a:t>звуком</a:t>
            </a:r>
            <a:r>
              <a:rPr lang="ru-RU" altLang="ko-KR" sz="3600" dirty="0">
                <a:latin typeface="Times New Roman" pitchFamily="18" charset="0"/>
                <a:ea typeface="NanumGothic" charset="0"/>
                <a:cs typeface="Times New Roman" pitchFamily="18" charset="0"/>
              </a:rPr>
              <a:t>, </a:t>
            </a:r>
            <a:endParaRPr lang="ru-RU" altLang="ko-KR" sz="3600" dirty="0" smtClean="0">
              <a:latin typeface="Times New Roman" pitchFamily="18" charset="0"/>
              <a:ea typeface="NanumGothic" charset="0"/>
              <a:cs typeface="Times New Roman" pitchFamily="18" charset="0"/>
            </a:endParaRPr>
          </a:p>
          <a:p>
            <a:pPr marL="571500" indent="-571500" defTabSz="508000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altLang="ko-KR" sz="3600" dirty="0" smtClean="0">
                <a:latin typeface="Times New Roman" pitchFamily="18" charset="0"/>
                <a:ea typeface="NanumGothic" charset="0"/>
                <a:cs typeface="Times New Roman" pitchFamily="18" charset="0"/>
              </a:rPr>
              <a:t>анимационной </a:t>
            </a:r>
            <a:r>
              <a:rPr lang="ru-RU" altLang="ko-KR" sz="3600" dirty="0">
                <a:latin typeface="Times New Roman" pitchFamily="18" charset="0"/>
                <a:ea typeface="NanumGothic" charset="0"/>
                <a:cs typeface="Times New Roman" pitchFamily="18" charset="0"/>
              </a:rPr>
              <a:t>компьютерной графикой в едином комплексе</a:t>
            </a:r>
            <a:endParaRPr lang="ko-KR" altLang="en-US" sz="3600" b="0" strike="noStrike" cap="none" dirty="0" smtClean="0">
              <a:latin typeface="Times New Roman" pitchFamily="18" charset="0"/>
              <a:ea typeface="NanumGothic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52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83" y="65228"/>
            <a:ext cx="899802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332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1281</TotalTime>
  <Words>404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Инструменты</vt:lpstr>
      <vt:lpstr>Слайд 11</vt:lpstr>
      <vt:lpstr> Google-class, PP</vt:lpstr>
      <vt:lpstr>Инструмент wordart/ облако тэгов </vt:lpstr>
      <vt:lpstr>Слайд 14</vt:lpstr>
      <vt:lpstr>Слайд 15</vt:lpstr>
      <vt:lpstr>Инструмент Canva</vt:lpstr>
      <vt:lpstr>Слайд 17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</dc:creator>
  <cp:lastModifiedBy>Vova</cp:lastModifiedBy>
  <cp:revision>73</cp:revision>
  <dcterms:created xsi:type="dcterms:W3CDTF">2019-03-20T22:25:32Z</dcterms:created>
  <dcterms:modified xsi:type="dcterms:W3CDTF">2021-11-02T07:51:18Z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1578736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