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0" r:id="rId2"/>
    <p:sldId id="301" r:id="rId3"/>
    <p:sldId id="302" r:id="rId4"/>
    <p:sldId id="297" r:id="rId5"/>
    <p:sldId id="298" r:id="rId6"/>
    <p:sldId id="270" r:id="rId7"/>
    <p:sldId id="272" r:id="rId8"/>
    <p:sldId id="277" r:id="rId9"/>
    <p:sldId id="303" r:id="rId10"/>
    <p:sldId id="313" r:id="rId11"/>
    <p:sldId id="315" r:id="rId12"/>
    <p:sldId id="316" r:id="rId13"/>
    <p:sldId id="289" r:id="rId14"/>
    <p:sldId id="317" r:id="rId15"/>
    <p:sldId id="29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7912561515748036"/>
          <c:y val="0.29296873197780943"/>
          <c:w val="0.4713542076771654"/>
          <c:h val="0.7070312680221907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B7-4BC8-B12D-8BDA8119BE6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B7-4BC8-B12D-8BDA8119BE63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B7-4BC8-B12D-8BDA8119BE63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B7-4BC8-B12D-8BDA8119BE63}"/>
              </c:ext>
            </c:extLst>
          </c:dPt>
          <c:cat>
            <c:strRef>
              <c:f>Лист1!$A$2:$A$5</c:f>
              <c:strCache>
                <c:ptCount val="4"/>
                <c:pt idx="0">
                  <c:v>зрение </c:v>
                </c:pt>
                <c:pt idx="1">
                  <c:v>слух</c:v>
                </c:pt>
                <c:pt idx="2">
                  <c:v>осязание</c:v>
                </c:pt>
                <c:pt idx="3">
                  <c:v>вкус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7B7-4BC8-B12D-8BDA8119BE63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557480702558445"/>
          <c:y val="0.32464824467365838"/>
          <c:w val="0.22591580349965951"/>
          <c:h val="0.5166833721113405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89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8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1565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599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6095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41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331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82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02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2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84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39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29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32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9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0663-4BDE-4D94-822C-EA1AF51C57F4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024703-5B30-4465-BD7D-B367F9F13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47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https://learningapps.org/watch?v=pseq4dfzc1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155" y="1179443"/>
            <a:ext cx="11096558" cy="3093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smtClean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ru-RU" sz="3200" b="1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Современные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информационно -коммуникационные технологии,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их роль в визуализации информации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2234" y="4524703"/>
            <a:ext cx="46823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обществоведения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Леончук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Федоровна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1697580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9369" y="4083269"/>
            <a:ext cx="3296893" cy="277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801" y="3494395"/>
            <a:ext cx="3902468" cy="76325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</a:p>
        </p:txBody>
      </p:sp>
      <p:pic>
        <p:nvPicPr>
          <p:cNvPr id="6" name="Объект 3" descr="ребусы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1991" y="1592693"/>
            <a:ext cx="1120878" cy="1167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ребусы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1136" y="1665335"/>
            <a:ext cx="788091" cy="1021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ребусы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-38172" b="75049"/>
          <a:stretch/>
        </p:blipFill>
        <p:spPr bwMode="auto">
          <a:xfrm>
            <a:off x="4499770" y="2438039"/>
            <a:ext cx="229662" cy="43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ребусы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619"/>
          <a:stretch/>
        </p:blipFill>
        <p:spPr bwMode="auto">
          <a:xfrm>
            <a:off x="6139103" y="1286199"/>
            <a:ext cx="147320" cy="463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ребусы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619"/>
          <a:stretch/>
        </p:blipFill>
        <p:spPr bwMode="auto">
          <a:xfrm>
            <a:off x="6403816" y="1286199"/>
            <a:ext cx="147320" cy="46377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8363105" y="714644"/>
            <a:ext cx="3524096" cy="6949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ГЛАДИАТОР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662" y="12402"/>
            <a:ext cx="540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</a:t>
            </a:r>
            <a:endParaRPr lang="ru-RU" sz="4400" dirty="0"/>
          </a:p>
        </p:txBody>
      </p:sp>
      <p:pic>
        <p:nvPicPr>
          <p:cNvPr id="23" name="Рисунок 22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163" t="31077" r="26471" b="39071"/>
          <a:stretch/>
        </p:blipFill>
        <p:spPr bwMode="auto">
          <a:xfrm>
            <a:off x="7909036" y="1409631"/>
            <a:ext cx="3789450" cy="1507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4384939" y="714644"/>
            <a:ext cx="3524096" cy="6949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РАБЫ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3177950"/>
              </p:ext>
            </p:extLst>
          </p:nvPr>
        </p:nvGraphicFramePr>
        <p:xfrm>
          <a:off x="439867" y="3230431"/>
          <a:ext cx="5707120" cy="3352800"/>
        </p:xfrm>
        <a:graphic>
          <a:graphicData uri="http://schemas.openxmlformats.org/drawingml/2006/table">
            <a:tbl>
              <a:tblPr/>
              <a:tblGrid>
                <a:gridCol w="356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5669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5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д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г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о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в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о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р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я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щ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и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е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л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о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а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л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а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й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б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о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д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н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ы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6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с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п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а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р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т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а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к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и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ы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а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т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о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202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р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1pPr>
                      <a:lvl2pPr marL="4572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2pPr>
                      <a:lvl3pPr marL="9144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4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3pPr>
                      <a:lvl4pPr marL="13716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4pPr>
                      <a:lvl5pPr marL="1828800">
                        <a:spcBef>
                          <a:spcPts val="3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5pPr>
                      <a:lvl6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6pPr>
                      <a:lvl7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7pPr>
                      <a:lvl8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8pPr>
                      <a:lvl9pPr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 b="1">
                          <a:solidFill>
                            <a:srgbClr val="4D4D4D"/>
                          </a:solidFill>
                          <a:latin typeface="Tahoma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6265478"/>
              </p:ext>
            </p:extLst>
          </p:nvPr>
        </p:nvGraphicFramePr>
        <p:xfrm>
          <a:off x="803239" y="3801486"/>
          <a:ext cx="3236013" cy="3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95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2908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58" marR="91458" marT="45691" marB="4569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2617927"/>
              </p:ext>
            </p:extLst>
          </p:nvPr>
        </p:nvGraphicFramePr>
        <p:xfrm>
          <a:off x="789514" y="4124359"/>
          <a:ext cx="359668" cy="243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4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4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21" marB="4572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9901381"/>
              </p:ext>
            </p:extLst>
          </p:nvPr>
        </p:nvGraphicFramePr>
        <p:xfrm>
          <a:off x="1484840" y="4133496"/>
          <a:ext cx="359668" cy="121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698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09" marB="4570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72" marR="91472" marT="45709" marB="4570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09" marB="4570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98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2" marR="91472" marT="45709" marB="45709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677539"/>
              </p:ext>
            </p:extLst>
          </p:nvPr>
        </p:nvGraphicFramePr>
        <p:xfrm>
          <a:off x="2242301" y="4153228"/>
          <a:ext cx="359667" cy="91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26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1" marB="4569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26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1" marB="4569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26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1" marB="4569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922616"/>
              </p:ext>
            </p:extLst>
          </p:nvPr>
        </p:nvGraphicFramePr>
        <p:xfrm>
          <a:off x="3648055" y="4156792"/>
          <a:ext cx="359667" cy="91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99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4" marB="45694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9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4" marB="45694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9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694" marB="45694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273369"/>
              </p:ext>
            </p:extLst>
          </p:nvPr>
        </p:nvGraphicFramePr>
        <p:xfrm>
          <a:off x="3666409" y="3532375"/>
          <a:ext cx="359667" cy="30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22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71" marR="91471" marT="45790" marB="457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8879682"/>
              </p:ext>
            </p:extLst>
          </p:nvPr>
        </p:nvGraphicFramePr>
        <p:xfrm>
          <a:off x="4019699" y="4756086"/>
          <a:ext cx="2127288" cy="30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4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45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45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545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019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49" marR="91449" marT="45736" marB="4573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3" name="Рисунок 32" descr="ребусы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-38172" b="75049"/>
          <a:stretch/>
        </p:blipFill>
        <p:spPr bwMode="auto">
          <a:xfrm>
            <a:off x="4762329" y="2441833"/>
            <a:ext cx="229662" cy="43749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рямоугольник 21"/>
          <p:cNvSpPr/>
          <p:nvPr/>
        </p:nvSpPr>
        <p:spPr>
          <a:xfrm>
            <a:off x="-246108" y="2656784"/>
            <a:ext cx="540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</a:t>
            </a:r>
            <a:endParaRPr lang="ru-RU" sz="4400" dirty="0"/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07158" y="158462"/>
            <a:ext cx="4282543" cy="946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1747792" y="896395"/>
            <a:ext cx="257353" cy="416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648542" y="893468"/>
            <a:ext cx="1" cy="506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301348" y="884419"/>
            <a:ext cx="298283" cy="40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001298" y="1506774"/>
            <a:ext cx="1044256" cy="3788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59023" y="1506774"/>
            <a:ext cx="1044256" cy="3788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126415" y="1518085"/>
            <a:ext cx="1044256" cy="3788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xmlns="" val="37967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Рабство в Древнем Риме, кратко о источниках (история, 5 класс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166" y="-2"/>
            <a:ext cx="3421117" cy="333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3" descr="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5422" y="3333135"/>
            <a:ext cx="3306586" cy="35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Афинское государство Союзники Афин Македония Территории присоединенные Филиппом II Один клик по кнопке вводит анимированный элемент, повторный - удаляет Государства находящиеся в зависимости от Македонии Вся карта  ">
            <a:extLst>
              <a:ext uri="{FF2B5EF4-FFF2-40B4-BE49-F238E27FC236}">
                <a16:creationId xmlns:a16="http://schemas.microsoft.com/office/drawing/2014/main" xmlns="" id="{1D2E1173-6775-4A1D-B209-675D611052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480704" y="25151"/>
            <a:ext cx="5308601" cy="328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облако слов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470" y="3339745"/>
            <a:ext cx="6533535" cy="3524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0611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071" y="105913"/>
            <a:ext cx="9867541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видеофрагментов, таблиц, схем,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логико-смысловых моделей, картин, портретов исторических личностей, карикатур (метод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Кроссенс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кроссвордов,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филвордов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ребусов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8645" y="1920895"/>
            <a:ext cx="103386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воссоздать на уроке историческую эпоху,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сенсорный анализ,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креативность и критическое мышление,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интерес учащихся к изучаемым историческим процессам (повышает мотивацию),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грамотности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 обучающихся,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визуальной информации,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анализу, интерпретации, созданию изображений и использованию их в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428477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FE0A58-F3C3-41D1-8881-52A28296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657298" cy="36152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  <a:p>
            <a:pPr marL="0" indent="0" algn="ctr"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Информационные технологии, в совокупности с правильно подобранными технологиями обучения, создают необходимый уровень качества, вариативности, дифференциации и индивидуализации обучения и воспитания, формируют компетентности учащихся, играют большую роль в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визуализации информации.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2987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C90B23-C1CB-4BF3-A5C1-320A9ECAC6C7}"/>
              </a:ext>
            </a:extLst>
          </p:cNvPr>
          <p:cNvSpPr txBox="1"/>
          <p:nvPr/>
        </p:nvSpPr>
        <p:spPr>
          <a:xfrm>
            <a:off x="1266093" y="173910"/>
            <a:ext cx="1023852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воспринимает визуальную информацию в 60.000 раз быстрее, чем текст.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❖  Изображения вызывают ассоциации у людей. Поэтому всего лишь одно изображение часто может рассказать больше, чем сотни слов.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❖  Создание образов для каждой фразы позволяет запомнить смысл и всю историю без особых усилий.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❖  Динамические изображения более привлекательны, чем статичные.</a:t>
            </a:r>
          </a:p>
        </p:txBody>
      </p:sp>
    </p:spTree>
    <p:extLst>
      <p:ext uri="{BB962C8B-B14F-4D97-AF65-F5344CB8AC3E}">
        <p14:creationId xmlns:p14="http://schemas.microsoft.com/office/powerpoint/2010/main" xmlns="" val="342294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AD28B7-5248-4169-9875-CEA94C80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61" y="1120876"/>
            <a:ext cx="10693451" cy="185829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информационных 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99B505-8E25-42D1-B38E-883A6B0A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34" y="3841532"/>
            <a:ext cx="5886155" cy="2037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единство образовательных, развивающих и воспитательных функций обучения</a:t>
            </a:r>
          </a:p>
        </p:txBody>
      </p:sp>
      <p:sp>
        <p:nvSpPr>
          <p:cNvPr id="4" name="Стрелка вниз 3"/>
          <p:cNvSpPr/>
          <p:nvPr/>
        </p:nvSpPr>
        <p:spPr>
          <a:xfrm rot="1946947">
            <a:off x="4032882" y="2289703"/>
            <a:ext cx="675023" cy="1264175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019730">
            <a:off x="7602178" y="2370933"/>
            <a:ext cx="688489" cy="1266877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F099B505-8E25-42D1-B38E-883A6B0A4449}"/>
              </a:ext>
            </a:extLst>
          </p:cNvPr>
          <p:cNvSpPr txBox="1">
            <a:spLocks/>
          </p:cNvSpPr>
          <p:nvPr/>
        </p:nvSpPr>
        <p:spPr>
          <a:xfrm>
            <a:off x="6948016" y="3841532"/>
            <a:ext cx="4844591" cy="2007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мотивацию детей к предмету</a:t>
            </a:r>
          </a:p>
        </p:txBody>
      </p:sp>
    </p:spTree>
    <p:extLst>
      <p:ext uri="{BB962C8B-B14F-4D97-AF65-F5344CB8AC3E}">
        <p14:creationId xmlns:p14="http://schemas.microsoft.com/office/powerpoint/2010/main" xmlns="" val="216525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212" y="339214"/>
            <a:ext cx="1111449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7267575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слышу и забываю.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вижу и запоминаю.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делаю и понимаю!</a:t>
            </a:r>
          </a:p>
          <a:p>
            <a:pPr marL="8245475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поговорка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indent="361950" algn="just"/>
            <a:r>
              <a:rPr lang="ru-RU" sz="3200" dirty="0">
                <a:latin typeface="Constantia" panose="02030602050306030303" pitchFamily="18" charset="0"/>
              </a:rPr>
              <a:t>Как показывает практика, история и обществоведение, как школьный предмет, к сожалению, не у всех учащихся пользуется популярностью. Одной из актуальных проблем методики преподавания истории и обществоведения является развитие интереса к предмету, активизация познавательной деятельности учащихся на уроке по средствам ИКТ.</a:t>
            </a:r>
          </a:p>
        </p:txBody>
      </p:sp>
    </p:spTree>
    <p:extLst>
      <p:ext uri="{BB962C8B-B14F-4D97-AF65-F5344CB8AC3E}">
        <p14:creationId xmlns:p14="http://schemas.microsoft.com/office/powerpoint/2010/main" xmlns="" val="374987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58" y="268013"/>
            <a:ext cx="11692927" cy="118241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применения интерактивных технологий на уроке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получаем и обрабатываем информацию:</a:t>
            </a: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555671809"/>
              </p:ext>
            </p:extLst>
          </p:nvPr>
        </p:nvGraphicFramePr>
        <p:xfrm>
          <a:off x="1" y="772511"/>
          <a:ext cx="11209284" cy="573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74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0"/>
            <a:ext cx="11306227" cy="43010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b="1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3200" b="1" dirty="0">
                <a:latin typeface="Constantia" panose="02030602050306030303" pitchFamily="18" charset="0"/>
              </a:rPr>
              <a:t>Цель</a:t>
            </a:r>
            <a:r>
              <a:rPr lang="ru-RU" sz="3200" dirty="0">
                <a:latin typeface="Constantia" panose="02030602050306030303" pitchFamily="18" charset="0"/>
              </a:rPr>
              <a:t>: обеспечение необходимого уровня усвоения учащимися систематизированных знаний по истории и обществоведению с помощью использования ИКТ.</a:t>
            </a:r>
          </a:p>
        </p:txBody>
      </p:sp>
    </p:spTree>
    <p:extLst>
      <p:ext uri="{BB962C8B-B14F-4D97-AF65-F5344CB8AC3E}">
        <p14:creationId xmlns:p14="http://schemas.microsoft.com/office/powerpoint/2010/main" xmlns="" val="175875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899651"/>
            <a:ext cx="10996511" cy="39820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b="1" dirty="0"/>
              <a:t>   </a:t>
            </a:r>
          </a:p>
          <a:p>
            <a:pPr marL="0" indent="0">
              <a:buNone/>
            </a:pPr>
            <a:r>
              <a:rPr lang="ru-RU" sz="3500" b="1" dirty="0">
                <a:latin typeface="Constantia" panose="02030602050306030303" pitchFamily="18" charset="0"/>
              </a:rPr>
              <a:t>    </a:t>
            </a:r>
            <a:r>
              <a:rPr lang="ru-RU" sz="4600" b="1" dirty="0">
                <a:latin typeface="Constantia" panose="02030602050306030303" pitchFamily="18" charset="0"/>
              </a:rPr>
              <a:t>Задачи: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Constantia" panose="02030602050306030303" pitchFamily="18" charset="0"/>
              </a:rPr>
              <a:t>способствовать усвоению учащимися учебного материала, расширять кругозор учащихся, заинтересовывать каждого в работе на уроке;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Constantia" panose="02030602050306030303" pitchFamily="18" charset="0"/>
              </a:rPr>
              <a:t>развивать логическое мышление, воображение,</a:t>
            </a:r>
            <a:r>
              <a:rPr lang="ru-RU" sz="2800" dirty="0">
                <a:latin typeface="Constantia" panose="02030602050306030303" pitchFamily="18" charset="0"/>
              </a:rPr>
              <a:t> творческие способности у учащихся через разнообразные методы и приемы обучения на уроках истории и обществоведения по средствам ИКТ,</a:t>
            </a:r>
            <a:r>
              <a:rPr lang="ru-RU" sz="3000" dirty="0">
                <a:latin typeface="Constantia" panose="02030602050306030303" pitchFamily="18" charset="0"/>
              </a:rPr>
              <a:t> работать над развитием речи, способствовать практическому применению умений и навыков, полученных на уроке,</a:t>
            </a:r>
            <a:r>
              <a:rPr lang="ru-RU" sz="3200" dirty="0">
                <a:latin typeface="Constantia" panose="02030602050306030303" pitchFamily="18" charset="0"/>
              </a:rPr>
              <a:t> развивать ИКТ-компетентность;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Constantia" panose="02030602050306030303" pitchFamily="18" charset="0"/>
              </a:rPr>
              <a:t>прививать уважение и бережное отношение к культурному наследию наших предков, воспитывать нравственные взгляды, убеждения.</a:t>
            </a:r>
          </a:p>
          <a:p>
            <a:pPr marL="0" indent="0">
              <a:buNone/>
            </a:pPr>
            <a:endParaRPr lang="ru-RU" sz="30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sz="3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98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A11EB3-6519-464B-9A6D-F1FFA87A1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835" y="1592318"/>
            <a:ext cx="5958931" cy="485577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сделать урок наглядным и красочным, информативным, интерактивным, экономичным по затратам времени;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урок к мировосприятию ребенка, который больше слушает и смотрит, чем читает и говорит;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дифференцированный и личностно-ориентированный подходы к обучению;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 познавательную     деятельность у учащимся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2050" name="Picture 2" descr="http://rk.karelia.ru/wp-content/uploads/2020/09/fjxqmv49pxc0wk8co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766" y="2133559"/>
            <a:ext cx="5318234" cy="354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ИКТ в учебном процессе</a:t>
            </a:r>
          </a:p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</a:p>
        </p:txBody>
      </p:sp>
    </p:spTree>
    <p:extLst>
      <p:ext uri="{BB962C8B-B14F-4D97-AF65-F5344CB8AC3E}">
        <p14:creationId xmlns:p14="http://schemas.microsoft.com/office/powerpoint/2010/main" xmlns="" val="3388240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148E7E-AE1F-4DBC-A98A-7AD509FD1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-1"/>
            <a:ext cx="10008369" cy="48227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средства обучения можно использовать</a:t>
            </a:r>
          </a:p>
          <a:p>
            <a:pPr marL="0" indent="0" algn="ctr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всех этапах обучения:</a:t>
            </a:r>
          </a:p>
          <a:p>
            <a:pPr marL="0" indent="0" algn="ctr">
              <a:buNone/>
            </a:pP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объяснении нового учебного материала, повторении и закреплении изученного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тренажер в процессе формирования учебных умений и навыков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источник информации для организации исследовательской, работы. Самоподготовки и индивидуальной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84002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EFDE9A-FDBA-4AD3-A8D3-A9B31045E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165" y="333749"/>
            <a:ext cx="10480317" cy="541812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5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 презентации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использования: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1.Возможность использовать информацию в любой форме представления(текст, таблицы, диаграммы, видео, аудио фрагменты).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2.Чередование различных видов деятельности: работа с картой, учебником, информацией на экране.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3.Активизация различных каналов восприятия способствует повышению внимания и росту активности учащихся на уроке, снижает утомляемость.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становится более ярким!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7525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вуречье – это территория между реками : Инд и Ганг Евфрат и Тигр Хуанхэ и Янцзы ">
            <a:extLst>
              <a:ext uri="{FF2B5EF4-FFF2-40B4-BE49-F238E27FC236}">
                <a16:creationId xmlns:a16="http://schemas.microsoft.com/office/drawing/2014/main" xmlns="" id="{402F1C20-2030-4AD2-9547-43FB6B050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14"/>
          <a:stretch/>
        </p:blipFill>
        <p:spPr bwMode="auto">
          <a:xfrm>
            <a:off x="6973614" y="612468"/>
            <a:ext cx="5218386" cy="321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Особое письмо Двуречья называют : клинопись алфавит скоропись ">
            <a:extLst>
              <a:ext uri="{FF2B5EF4-FFF2-40B4-BE49-F238E27FC236}">
                <a16:creationId xmlns:a16="http://schemas.microsoft.com/office/drawing/2014/main" xmlns="" id="{15F2B0A2-40E7-405A-B290-C8AB14413B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880"/>
          <a:stretch/>
        </p:blipFill>
        <p:spPr bwMode="auto">
          <a:xfrm>
            <a:off x="5381297" y="3505717"/>
            <a:ext cx="5192109" cy="314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36F3BB34-6E94-4D5C-8D47-312F98EB0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898" y="0"/>
            <a:ext cx="11556101" cy="8040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тестов-тренажеров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0730" y="1205237"/>
            <a:ext cx="50081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Позволяет отслеживать процесс усвоения учащимися основных знаний, умений и навыков</a:t>
            </a:r>
          </a:p>
          <a:p>
            <a:pPr indent="173038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Корректировать процесс обучения</a:t>
            </a:r>
          </a:p>
          <a:p>
            <a:pPr indent="173038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Обеспечивает оценочную деятельность</a:t>
            </a:r>
          </a:p>
          <a:p>
            <a:pPr indent="173038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Работа над ошибками в самих тренажерах</a:t>
            </a:r>
          </a:p>
          <a:p>
            <a:pPr indent="173038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Подготовка к ЦТ</a:t>
            </a:r>
          </a:p>
        </p:txBody>
      </p:sp>
    </p:spTree>
    <p:extLst>
      <p:ext uri="{BB962C8B-B14F-4D97-AF65-F5344CB8AC3E}">
        <p14:creationId xmlns:p14="http://schemas.microsoft.com/office/powerpoint/2010/main" xmlns="" val="8547907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808</TotalTime>
  <Words>516</Words>
  <Application>Microsoft Office PowerPoint</Application>
  <PresentationFormat>Произвольный</PresentationFormat>
  <Paragraphs>263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Проверь себя!</vt:lpstr>
      <vt:lpstr>Слайд 11</vt:lpstr>
      <vt:lpstr>Использование видеофрагментов, таблиц, схем, логико-смысловых моделей, картин, портретов исторических личностей, карикатур (метод «Кроссенс»), кроссвордов, филвордов, ребусов  </vt:lpstr>
      <vt:lpstr>Слайд 13</vt:lpstr>
      <vt:lpstr>Слайд 14</vt:lpstr>
      <vt:lpstr>Использование информационных технологий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Алеся</cp:lastModifiedBy>
  <cp:revision>111</cp:revision>
  <dcterms:created xsi:type="dcterms:W3CDTF">2021-04-25T13:03:57Z</dcterms:created>
  <dcterms:modified xsi:type="dcterms:W3CDTF">2021-11-02T12:40:36Z</dcterms:modified>
</cp:coreProperties>
</file>