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5" r:id="rId3"/>
    <p:sldId id="258" r:id="rId4"/>
    <p:sldId id="268" r:id="rId5"/>
    <p:sldId id="259" r:id="rId6"/>
    <p:sldId id="260" r:id="rId7"/>
    <p:sldId id="261" r:id="rId8"/>
    <p:sldId id="269" r:id="rId9"/>
    <p:sldId id="263" r:id="rId10"/>
    <p:sldId id="264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709" autoAdjust="0"/>
  </p:normalViewPr>
  <p:slideViewPr>
    <p:cSldViewPr>
      <p:cViewPr varScale="1">
        <p:scale>
          <a:sx n="66" d="100"/>
          <a:sy n="66" d="100"/>
        </p:scale>
        <p:origin x="-14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3044-C70F-442C-B962-88EBADE5EE26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86807-199E-48E4-A20E-ED8339B412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3044-C70F-442C-B962-88EBADE5EE26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86807-199E-48E4-A20E-ED8339B412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3044-C70F-442C-B962-88EBADE5EE26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86807-199E-48E4-A20E-ED8339B412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3044-C70F-442C-B962-88EBADE5EE26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86807-199E-48E4-A20E-ED8339B412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3044-C70F-442C-B962-88EBADE5EE26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86807-199E-48E4-A20E-ED8339B412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3044-C70F-442C-B962-88EBADE5EE26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86807-199E-48E4-A20E-ED8339B412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3044-C70F-442C-B962-88EBADE5EE26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86807-199E-48E4-A20E-ED8339B412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3044-C70F-442C-B962-88EBADE5EE26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86807-199E-48E4-A20E-ED8339B412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3044-C70F-442C-B962-88EBADE5EE26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86807-199E-48E4-A20E-ED8339B412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3044-C70F-442C-B962-88EBADE5EE26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86807-199E-48E4-A20E-ED8339B412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3044-C70F-442C-B962-88EBADE5EE26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86807-199E-48E4-A20E-ED8339B412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923044-C70F-442C-B962-88EBADE5EE26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A086807-199E-48E4-A20E-ED8339B412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428604"/>
            <a:ext cx="8280494" cy="3214710"/>
          </a:xfrm>
        </p:spPr>
        <p:txBody>
          <a:bodyPr>
            <a:normAutofit/>
          </a:bodyPr>
          <a:lstStyle/>
          <a:p>
            <a:pPr algn="ctr"/>
            <a:endParaRPr lang="ru-RU" sz="4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управления педагогическим коллективом 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процессе подготовки к аттестации</a:t>
            </a:r>
          </a:p>
          <a:p>
            <a:pPr algn="ctr"/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214810" y="3786190"/>
            <a:ext cx="5137222" cy="2571768"/>
          </a:xfrm>
          <a:prstGeom prst="rect">
            <a:avLst/>
          </a:prstGeom>
        </p:spPr>
        <p:txBody>
          <a:bodyPr vert="horz" lIns="182880" tIns="0">
            <a:normAutofit/>
          </a:bodyPr>
          <a:lstStyle/>
          <a:p>
            <a:pPr marL="36576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6576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shade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0430" y="4000504"/>
            <a:ext cx="5286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Кондик А.Е., заместитель директора по учебной работе</a:t>
            </a:r>
          </a:p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ГУО «Средняя школа №14 г.Мозыря»</a:t>
            </a:r>
            <a:endParaRPr lang="ru-RU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56102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4500" b="1" dirty="0" smtClean="0">
                <a:solidFill>
                  <a:schemeClr val="accent1">
                    <a:lumMod val="75000"/>
                  </a:schemeClr>
                </a:solidFill>
              </a:rPr>
              <a:t>Квалификационная характеристика педагогического коллектива:</a:t>
            </a:r>
          </a:p>
          <a:p>
            <a:pPr algn="ctr">
              <a:buNone/>
            </a:pPr>
            <a:r>
              <a:rPr lang="ru-RU" sz="3000" b="1" dirty="0" smtClean="0"/>
              <a:t> </a:t>
            </a:r>
          </a:p>
          <a:p>
            <a:pPr>
              <a:lnSpc>
                <a:spcPct val="170000"/>
              </a:lnSpc>
              <a:buNone/>
            </a:pPr>
            <a:r>
              <a:rPr lang="ru-RU" dirty="0" smtClean="0"/>
              <a:t>   </a:t>
            </a:r>
            <a:r>
              <a:rPr lang="ru-RU" sz="3800" b="1" dirty="0" smtClean="0"/>
              <a:t>-</a:t>
            </a:r>
            <a:r>
              <a:rPr lang="ru-RU" sz="3800" dirty="0" smtClean="0"/>
              <a:t>  </a:t>
            </a:r>
            <a:r>
              <a:rPr lang="ru-RU" sz="3800" b="1" dirty="0" smtClean="0"/>
              <a:t>3 педагога (2,9%) </a:t>
            </a:r>
            <a:r>
              <a:rPr lang="ru-RU" sz="3800" dirty="0" smtClean="0"/>
              <a:t>- квалификационная категория «учитель-методист»;</a:t>
            </a:r>
          </a:p>
          <a:p>
            <a:pPr>
              <a:lnSpc>
                <a:spcPct val="170000"/>
              </a:lnSpc>
              <a:buNone/>
            </a:pPr>
            <a:r>
              <a:rPr lang="ru-RU" sz="3800" dirty="0" smtClean="0"/>
              <a:t>   </a:t>
            </a:r>
            <a:r>
              <a:rPr lang="ru-RU" sz="3800" b="1" dirty="0" smtClean="0"/>
              <a:t>- 62 педагога (60,2%) </a:t>
            </a:r>
            <a:r>
              <a:rPr lang="ru-RU" sz="3800" dirty="0" smtClean="0"/>
              <a:t>- высшая квалификационная категория;</a:t>
            </a:r>
          </a:p>
          <a:p>
            <a:pPr>
              <a:lnSpc>
                <a:spcPct val="170000"/>
              </a:lnSpc>
              <a:buNone/>
            </a:pPr>
            <a:r>
              <a:rPr lang="ru-RU" sz="3800" b="1" dirty="0" smtClean="0"/>
              <a:t>   - 18 учителей (17,5%) </a:t>
            </a:r>
            <a:r>
              <a:rPr lang="ru-RU" sz="3800" dirty="0" smtClean="0"/>
              <a:t>- первая квалификационная категория; </a:t>
            </a:r>
          </a:p>
          <a:p>
            <a:pPr>
              <a:lnSpc>
                <a:spcPct val="170000"/>
              </a:lnSpc>
              <a:buNone/>
            </a:pPr>
            <a:r>
              <a:rPr lang="ru-RU" sz="3800" dirty="0" smtClean="0"/>
              <a:t>   </a:t>
            </a:r>
            <a:r>
              <a:rPr lang="ru-RU" sz="3800" b="1" dirty="0" smtClean="0"/>
              <a:t>- 10 (9,7%) </a:t>
            </a:r>
            <a:r>
              <a:rPr lang="ru-RU" sz="3800" dirty="0" smtClean="0"/>
              <a:t>- вторая квалификационная категория; </a:t>
            </a:r>
          </a:p>
          <a:p>
            <a:pPr>
              <a:lnSpc>
                <a:spcPct val="170000"/>
              </a:lnSpc>
              <a:buNone/>
            </a:pPr>
            <a:r>
              <a:rPr lang="ru-RU" sz="3800" b="1" dirty="0" smtClean="0"/>
              <a:t>   - 10 (9,7%) - </a:t>
            </a:r>
            <a:r>
              <a:rPr lang="ru-RU" sz="3800" dirty="0" smtClean="0"/>
              <a:t>без </a:t>
            </a:r>
            <a:r>
              <a:rPr lang="ru-RU" sz="3800" dirty="0" smtClean="0"/>
              <a:t>квалификационной </a:t>
            </a:r>
            <a:r>
              <a:rPr lang="ru-RU" sz="3800" dirty="0" smtClean="0"/>
              <a:t>категории</a:t>
            </a:r>
          </a:p>
          <a:p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428604"/>
            <a:ext cx="8280494" cy="3214710"/>
          </a:xfrm>
        </p:spPr>
        <p:txBody>
          <a:bodyPr>
            <a:normAutofit/>
          </a:bodyPr>
          <a:lstStyle/>
          <a:p>
            <a:pPr algn="ctr"/>
            <a:endParaRPr lang="ru-RU" sz="4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управления педагогическим коллективом 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процессе подготовки к аттестации</a:t>
            </a:r>
          </a:p>
          <a:p>
            <a:pPr algn="ctr"/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214810" y="3786190"/>
            <a:ext cx="5137222" cy="2571768"/>
          </a:xfrm>
          <a:prstGeom prst="rect">
            <a:avLst/>
          </a:prstGeom>
        </p:spPr>
        <p:txBody>
          <a:bodyPr vert="horz" lIns="182880" tIns="0">
            <a:normAutofit/>
          </a:bodyPr>
          <a:lstStyle/>
          <a:p>
            <a:pPr marL="36576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6576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shade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0430" y="4000504"/>
            <a:ext cx="5286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Кондик А.Е., заместитель директора по учебной работе</a:t>
            </a:r>
          </a:p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ГУО «Средняя школа №14 г.Мозыря»</a:t>
            </a:r>
            <a:endParaRPr lang="ru-RU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педагогическим коллективом включает:</a:t>
            </a:r>
          </a:p>
          <a:p>
            <a:pPr algn="just">
              <a:buFont typeface="Wingdings" pitchFamily="2" charset="2"/>
              <a:buChar char="q"/>
            </a:pPr>
            <a:r>
              <a:rPr lang="ru-RU" i="1" dirty="0"/>
              <a:t>э</a:t>
            </a:r>
            <a:r>
              <a:rPr lang="ru-RU" i="1" dirty="0" smtClean="0"/>
              <a:t>ффективное использование профессионального мастерства и возможностей педагогических работников;</a:t>
            </a:r>
          </a:p>
          <a:p>
            <a:pPr algn="just">
              <a:buFont typeface="Wingdings" pitchFamily="2" charset="2"/>
              <a:buChar char="q"/>
            </a:pPr>
            <a:r>
              <a:rPr lang="ru-RU" i="1" dirty="0" smtClean="0"/>
              <a:t>создание условий для самореализации педагогов и их удовлетворение своей работой;</a:t>
            </a:r>
          </a:p>
          <a:p>
            <a:pPr algn="just">
              <a:buFont typeface="Wingdings" pitchFamily="2" charset="2"/>
              <a:buChar char="q"/>
            </a:pPr>
            <a:r>
              <a:rPr lang="ru-RU" i="1" dirty="0" smtClean="0"/>
              <a:t>формирование и сохранение благоприятного психологического климата в </a:t>
            </a:r>
            <a:r>
              <a:rPr lang="ru-RU" i="1" dirty="0" err="1" smtClean="0"/>
              <a:t>педколективе</a:t>
            </a:r>
            <a:r>
              <a:rPr lang="ru-RU" i="1" dirty="0" smtClean="0"/>
              <a:t>;</a:t>
            </a:r>
          </a:p>
          <a:p>
            <a:pPr algn="just">
              <a:buFont typeface="Wingdings" pitchFamily="2" charset="2"/>
              <a:buChar char="q"/>
            </a:pPr>
            <a:r>
              <a:rPr lang="ru-RU" i="1" dirty="0" smtClean="0"/>
              <a:t>удовлетворение </a:t>
            </a:r>
            <a:r>
              <a:rPr lang="ru-RU" i="1" dirty="0" err="1" smtClean="0"/>
              <a:t>потребностной</a:t>
            </a:r>
            <a:r>
              <a:rPr lang="ru-RU" i="1" dirty="0" smtClean="0"/>
              <a:t> сферы </a:t>
            </a:r>
            <a:r>
              <a:rPr lang="ru-RU" i="1" dirty="0" err="1" smtClean="0"/>
              <a:t>педработников</a:t>
            </a:r>
            <a:endParaRPr lang="ru-RU" i="1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5379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14290"/>
            <a:ext cx="8183880" cy="582075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183880" cy="56132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</a:t>
            </a:r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Повышение </a:t>
            </a:r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квалификации</a:t>
            </a:r>
            <a:endParaRPr lang="ru-RU" sz="36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428736"/>
          <a:ext cx="785818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3929090"/>
              </a:tblGrid>
              <a:tr h="913144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Учебный год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Количество педагогов</a:t>
                      </a:r>
                      <a:r>
                        <a:rPr lang="ru-RU" sz="2800" dirty="0" smtClean="0"/>
                        <a:t> 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2014/2015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31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2015/2016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47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2016/2017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41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2017/2018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45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Педагогические советы:</a:t>
            </a:r>
          </a:p>
          <a:p>
            <a:pPr marL="0" indent="0" algn="ctr">
              <a:buNone/>
            </a:pPr>
            <a:endParaRPr lang="ru-RU" b="1" i="1" dirty="0" smtClean="0"/>
          </a:p>
          <a:p>
            <a:r>
              <a:rPr lang="ru-RU" dirty="0" smtClean="0"/>
              <a:t>2014/2015 учебный год </a:t>
            </a:r>
            <a:r>
              <a:rPr lang="ru-RU" dirty="0"/>
              <a:t>- «Обучение через интернет: креативно, современно, интересно»;</a:t>
            </a:r>
          </a:p>
          <a:p>
            <a:r>
              <a:rPr lang="ru-RU" dirty="0" smtClean="0"/>
              <a:t> </a:t>
            </a:r>
            <a:r>
              <a:rPr lang="ru-RU" dirty="0"/>
              <a:t>2015/2016 </a:t>
            </a:r>
            <a:r>
              <a:rPr lang="ru-RU" dirty="0" smtClean="0"/>
              <a:t>учебный год </a:t>
            </a:r>
            <a:r>
              <a:rPr lang="ru-RU" dirty="0"/>
              <a:t>- «Профессиональное общение в рамках сетевого взаимодействия»;</a:t>
            </a:r>
          </a:p>
          <a:p>
            <a:r>
              <a:rPr lang="ru-RU" dirty="0"/>
              <a:t> </a:t>
            </a:r>
            <a:r>
              <a:rPr lang="ru-RU" dirty="0" smtClean="0"/>
              <a:t>2016/2017 учебный год </a:t>
            </a:r>
            <a:r>
              <a:rPr lang="ru-RU" dirty="0"/>
              <a:t>- «Создание среды электронного обучения на </a:t>
            </a:r>
            <a:r>
              <a:rPr lang="en-US" dirty="0"/>
              <a:t>II</a:t>
            </a:r>
            <a:r>
              <a:rPr lang="ru-RU" dirty="0"/>
              <a:t> и </a:t>
            </a:r>
            <a:r>
              <a:rPr lang="en-US" dirty="0"/>
              <a:t>III</a:t>
            </a:r>
            <a:r>
              <a:rPr lang="ru-RU" dirty="0"/>
              <a:t> ступени общего среднего образования».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1367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Хозрасчётные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семинары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lvl="1">
              <a:lnSpc>
                <a:spcPct val="200000"/>
              </a:lnSpc>
              <a:buNone/>
            </a:pPr>
            <a:r>
              <a:rPr lang="ru-RU" sz="2800" b="1" dirty="0" smtClean="0"/>
              <a:t>   </a:t>
            </a: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714488"/>
          <a:ext cx="7929618" cy="2928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4809"/>
                <a:gridCol w="3964809"/>
              </a:tblGrid>
              <a:tr h="110728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Учебный год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Количество педагогов</a:t>
                      </a:r>
                      <a:endParaRPr lang="ru-RU" sz="2800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2015/2016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62</a:t>
                      </a:r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2016/2017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82</a:t>
                      </a:r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2017/2018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51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30352"/>
            <a:ext cx="8258204" cy="48274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900" b="1" dirty="0" smtClean="0">
                <a:solidFill>
                  <a:schemeClr val="accent1">
                    <a:lumMod val="75000"/>
                  </a:schemeClr>
                </a:solidFill>
              </a:rPr>
              <a:t>Распространение педагогического опыта в СМИ</a:t>
            </a:r>
            <a:endParaRPr lang="ru-RU" sz="39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lnSpc>
                <a:spcPct val="200000"/>
              </a:lnSpc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2403940"/>
          <a:ext cx="8072494" cy="2453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247"/>
                <a:gridCol w="4036247"/>
              </a:tblGrid>
              <a:tr h="8369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700" b="1" dirty="0" smtClean="0">
                          <a:latin typeface="+mn-lt"/>
                        </a:rPr>
                        <a:t>Учебный год </a:t>
                      </a:r>
                      <a:endParaRPr lang="ru-RU" sz="27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700" b="1" dirty="0" smtClean="0">
                          <a:latin typeface="+mn-lt"/>
                        </a:rPr>
                        <a:t>Количество публикаций</a:t>
                      </a:r>
                    </a:p>
                  </a:txBody>
                  <a:tcPr/>
                </a:tc>
              </a:tr>
              <a:tr h="4603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2700" dirty="0" smtClean="0">
                          <a:latin typeface="+mn-lt"/>
                        </a:rPr>
                        <a:t>2015/2016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700" dirty="0" smtClean="0">
                          <a:latin typeface="+mn-lt"/>
                        </a:rPr>
                        <a:t>56</a:t>
                      </a:r>
                      <a:endParaRPr lang="ru-RU" sz="2700" b="1" dirty="0" smtClean="0">
                        <a:latin typeface="+mn-lt"/>
                      </a:endParaRPr>
                    </a:p>
                  </a:txBody>
                  <a:tcPr/>
                </a:tc>
              </a:tr>
              <a:tr h="533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2700" dirty="0" smtClean="0">
                          <a:latin typeface="+mn-lt"/>
                        </a:rPr>
                        <a:t>2016/2017 </a:t>
                      </a:r>
                      <a:endParaRPr lang="ru-RU" sz="27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700" dirty="0" smtClean="0">
                          <a:latin typeface="+mn-lt"/>
                        </a:rPr>
                        <a:t>63</a:t>
                      </a:r>
                    </a:p>
                  </a:txBody>
                  <a:tcPr/>
                </a:tc>
              </a:tr>
              <a:tr h="4779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2700" dirty="0" smtClean="0">
                          <a:latin typeface="+mn-lt"/>
                        </a:rPr>
                        <a:t>2017/2018 </a:t>
                      </a:r>
                      <a:endParaRPr lang="ru-RU" sz="27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700" dirty="0" smtClean="0">
                          <a:latin typeface="+mn-lt"/>
                        </a:rPr>
                        <a:t>67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00042"/>
            <a:ext cx="8183880" cy="54292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Трансляция опыта в ходе областных, республиканских, международных семинаров, конференций,  фестивалей,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конкурсов, повышения квалификации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b="1" dirty="0" smtClean="0"/>
          </a:p>
          <a:p>
            <a:pPr>
              <a:lnSpc>
                <a:spcPct val="210000"/>
              </a:lnSpc>
              <a:buNone/>
            </a:pPr>
            <a:endParaRPr lang="ru-RU" b="1" dirty="0" smtClean="0"/>
          </a:p>
          <a:p>
            <a:pPr>
              <a:lnSpc>
                <a:spcPct val="210000"/>
              </a:lnSpc>
              <a:buNone/>
            </a:pPr>
            <a:endParaRPr lang="ru-RU" dirty="0" smtClean="0"/>
          </a:p>
          <a:p>
            <a:pPr>
              <a:lnSpc>
                <a:spcPct val="210000"/>
              </a:lnSpc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2928934"/>
          <a:ext cx="8001056" cy="242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4000528"/>
              </a:tblGrid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ru-RU" sz="2700" b="1" dirty="0" smtClean="0"/>
                        <a:t>Учебный год</a:t>
                      </a:r>
                      <a:r>
                        <a:rPr lang="ru-RU" sz="2700" dirty="0" smtClean="0"/>
                        <a:t> </a:t>
                      </a:r>
                      <a:endParaRPr lang="ru-RU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700" b="1" dirty="0" smtClean="0"/>
                        <a:t>Количество выступлений</a:t>
                      </a:r>
                      <a:endParaRPr lang="ru-RU" sz="2700" dirty="0" smtClean="0"/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700" dirty="0" smtClean="0"/>
                        <a:t>2015/2016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700" dirty="0" smtClean="0"/>
                        <a:t>24</a:t>
                      </a: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700" dirty="0" smtClean="0"/>
                        <a:t>2016/2017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700" dirty="0" smtClean="0"/>
                        <a:t>56</a:t>
                      </a:r>
                    </a:p>
                  </a:txBody>
                  <a:tcPr/>
                </a:tc>
              </a:tr>
              <a:tr h="1886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700" dirty="0" smtClean="0"/>
                        <a:t>2017/2018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700" dirty="0" smtClean="0"/>
                        <a:t>59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Прямая соединительная линия 53"/>
          <p:cNvCxnSpPr/>
          <p:nvPr/>
        </p:nvCxnSpPr>
        <p:spPr>
          <a:xfrm rot="5400000">
            <a:off x="7929586" y="5143512"/>
            <a:ext cx="1428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7500958" y="3357562"/>
            <a:ext cx="571504" cy="3571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endCxn id="14" idx="0"/>
          </p:cNvCxnSpPr>
          <p:nvPr/>
        </p:nvCxnSpPr>
        <p:spPr>
          <a:xfrm rot="5400000">
            <a:off x="3893339" y="3536157"/>
            <a:ext cx="3571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endCxn id="15" idx="0"/>
          </p:cNvCxnSpPr>
          <p:nvPr/>
        </p:nvCxnSpPr>
        <p:spPr>
          <a:xfrm rot="5400000">
            <a:off x="5822165" y="3536157"/>
            <a:ext cx="3571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endCxn id="20" idx="0"/>
          </p:cNvCxnSpPr>
          <p:nvPr/>
        </p:nvCxnSpPr>
        <p:spPr>
          <a:xfrm rot="16200000" flipH="1">
            <a:off x="6750859" y="3464719"/>
            <a:ext cx="1214446" cy="10001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 flipH="1">
            <a:off x="5214943" y="3571877"/>
            <a:ext cx="1214446" cy="7858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3679025" y="3607595"/>
            <a:ext cx="1214446" cy="7143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10" idx="0"/>
          </p:cNvCxnSpPr>
          <p:nvPr/>
        </p:nvCxnSpPr>
        <p:spPr>
          <a:xfrm rot="10800000" flipV="1">
            <a:off x="2285984" y="3357562"/>
            <a:ext cx="642942" cy="3571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17" idx="2"/>
          </p:cNvCxnSpPr>
          <p:nvPr/>
        </p:nvCxnSpPr>
        <p:spPr>
          <a:xfrm rot="5400000">
            <a:off x="2214546" y="5143512"/>
            <a:ext cx="1428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17" idx="0"/>
          </p:cNvCxnSpPr>
          <p:nvPr/>
        </p:nvCxnSpPr>
        <p:spPr>
          <a:xfrm rot="5400000">
            <a:off x="2178827" y="3464719"/>
            <a:ext cx="1214446" cy="10001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500034" y="571480"/>
            <a:ext cx="857256" cy="5286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714356"/>
            <a:ext cx="772969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У</a:t>
            </a:r>
          </a:p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</a:t>
            </a:r>
          </a:p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</a:t>
            </a:r>
          </a:p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</a:t>
            </a:r>
          </a:p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</a:t>
            </a:r>
          </a:p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571480"/>
            <a:ext cx="635798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личности педагога</a:t>
            </a:r>
            <a:endParaRPr lang="ru-RU" sz="2000" b="1" i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85918" y="1142984"/>
            <a:ext cx="6357982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качества образовательного процесса</a:t>
            </a:r>
            <a:endParaRPr lang="ru-RU" sz="1600" b="1" i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85918" y="1714488"/>
            <a:ext cx="6357982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Преобразование профессиональной деятельности</a:t>
            </a:r>
            <a:endParaRPr lang="ru-RU" sz="1600" b="1" i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85918" y="2285992"/>
            <a:ext cx="6357982" cy="107157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профессиональной компетентности педагога (мотивационной, технологической, когнитивной, информационной, социальной, коммуникативной, нравственной)</a:t>
            </a:r>
            <a:endParaRPr lang="ru-RU" sz="1600" b="1" i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8728" y="3714752"/>
            <a:ext cx="171451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квалификации</a:t>
            </a:r>
            <a:endParaRPr lang="ru-RU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14678" y="3714752"/>
            <a:ext cx="171451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Деятельность методических объединений</a:t>
            </a:r>
            <a:endParaRPr lang="ru-RU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72066" y="3714752"/>
            <a:ext cx="185738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Школы педагогического мастерства</a:t>
            </a:r>
            <a:endParaRPr lang="ru-RU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072330" y="3714752"/>
            <a:ext cx="157163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Школа молодого специалиста</a:t>
            </a:r>
            <a:endParaRPr lang="ru-RU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28728" y="4572008"/>
            <a:ext cx="1714512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Семинары-практикумы</a:t>
            </a:r>
            <a:endParaRPr lang="ru-RU" sz="13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14678" y="4572008"/>
            <a:ext cx="1714512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Мастер-классы</a:t>
            </a:r>
            <a:endParaRPr lang="ru-RU" sz="13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00628" y="4572008"/>
            <a:ext cx="1928826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Психологические тренинги</a:t>
            </a:r>
            <a:endParaRPr lang="ru-RU" sz="13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000892" y="4572008"/>
            <a:ext cx="1714512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Творческие мастерские</a:t>
            </a:r>
            <a:endParaRPr lang="ru-RU" sz="13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428728" y="5214950"/>
            <a:ext cx="2571768" cy="64294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«Круглые столы» по обмену опытом и мнениями</a:t>
            </a:r>
            <a:endParaRPr lang="ru-RU" sz="1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071934" y="5214950"/>
            <a:ext cx="2286016" cy="64294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Выставки творческих достижений педагогов</a:t>
            </a:r>
            <a:endParaRPr lang="ru-RU" sz="1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429388" y="5214950"/>
            <a:ext cx="2286016" cy="64294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Конкурсы профессионального мастерства</a:t>
            </a:r>
            <a:endParaRPr lang="ru-RU" sz="1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rot="16200000" flipH="1">
            <a:off x="4018356" y="4268396"/>
            <a:ext cx="1857388" cy="357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355360" cy="575616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45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мотивационного управления</a:t>
            </a:r>
          </a:p>
          <a:p>
            <a:endParaRPr lang="ru-RU" dirty="0" smtClean="0"/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ru-RU" sz="2900" b="1" dirty="0" smtClean="0"/>
              <a:t>Публичная </a:t>
            </a:r>
            <a:r>
              <a:rPr lang="ru-RU" sz="2900" b="1" dirty="0" smtClean="0"/>
              <a:t>похвала, награждение грамотами, благодарственными письмами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ru-RU" sz="2900" b="1" dirty="0" smtClean="0"/>
              <a:t>Направление на </a:t>
            </a:r>
            <a:r>
              <a:rPr lang="ru-RU" sz="2900" b="1" dirty="0" smtClean="0"/>
              <a:t>повышение </a:t>
            </a:r>
            <a:r>
              <a:rPr lang="ru-RU" sz="2900" b="1" dirty="0" smtClean="0"/>
              <a:t>квалификации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ru-RU" sz="2900" b="1" dirty="0" smtClean="0"/>
              <a:t>Направление </a:t>
            </a:r>
            <a:r>
              <a:rPr lang="ru-RU" sz="2900" b="1" dirty="0" smtClean="0"/>
              <a:t>на семинары и конференции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ru-RU" sz="2900" b="1" dirty="0" smtClean="0"/>
              <a:t>Выдвижение на конкурсы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ru-RU" sz="2900" b="1" dirty="0" smtClean="0"/>
              <a:t>Помощь в обобщении опыта и подготовке собственных пособий или публикаций в печати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ru-RU" sz="2900" b="1" dirty="0" smtClean="0"/>
              <a:t>Материальное стимулирование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253</TotalTime>
  <Words>379</Words>
  <Application>Microsoft Office PowerPoint</Application>
  <PresentationFormat>Экран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управления педагогическим коллективом в процессе подготовки к аттестации </dc:title>
  <dc:creator>Гость</dc:creator>
  <cp:lastModifiedBy>Гость</cp:lastModifiedBy>
  <cp:revision>27</cp:revision>
  <dcterms:created xsi:type="dcterms:W3CDTF">2018-10-25T17:11:20Z</dcterms:created>
  <dcterms:modified xsi:type="dcterms:W3CDTF">2018-10-29T12:05:04Z</dcterms:modified>
</cp:coreProperties>
</file>