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51" r:id="rId3"/>
    <p:sldId id="398" r:id="rId4"/>
    <p:sldId id="384" r:id="rId5"/>
    <p:sldId id="385" r:id="rId6"/>
    <p:sldId id="399" r:id="rId7"/>
    <p:sldId id="410" r:id="rId8"/>
    <p:sldId id="388" r:id="rId9"/>
    <p:sldId id="389" r:id="rId10"/>
    <p:sldId id="411" r:id="rId11"/>
    <p:sldId id="401" r:id="rId12"/>
    <p:sldId id="412" r:id="rId13"/>
    <p:sldId id="413" r:id="rId14"/>
    <p:sldId id="406" r:id="rId15"/>
    <p:sldId id="408" r:id="rId16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68D6380-4EED-4D4C-9EB0-9950801BA0F2}">
          <p14:sldIdLst>
            <p14:sldId id="256"/>
            <p14:sldId id="351"/>
            <p14:sldId id="398"/>
            <p14:sldId id="384"/>
            <p14:sldId id="385"/>
            <p14:sldId id="399"/>
            <p14:sldId id="410"/>
            <p14:sldId id="388"/>
            <p14:sldId id="389"/>
            <p14:sldId id="411"/>
            <p14:sldId id="401"/>
            <p14:sldId id="412"/>
            <p14:sldId id="413"/>
            <p14:sldId id="406"/>
            <p14:sldId id="408"/>
          </p14:sldIdLst>
        </p14:section>
        <p14:section name="Раздел без заголовка" id="{9146D20A-C1AE-4D7D-8FB2-052DCB784AD6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0033"/>
    <a:srgbClr val="001642"/>
    <a:srgbClr val="142F50"/>
    <a:srgbClr val="5D84B7"/>
    <a:srgbClr val="004846"/>
    <a:srgbClr val="006666"/>
    <a:srgbClr val="4B6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1292" autoAdjust="0"/>
  </p:normalViewPr>
  <p:slideViewPr>
    <p:cSldViewPr>
      <p:cViewPr varScale="1">
        <p:scale>
          <a:sx n="88" d="100"/>
          <a:sy n="88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71620-8609-4E98-B72C-F9B78DF5DDDC}" type="doc">
      <dgm:prSet loTypeId="urn:microsoft.com/office/officeart/2005/8/layout/vList2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681308D-7248-44CE-BF92-13F381332D5B}">
      <dgm:prSet custT="1"/>
      <dgm:spPr/>
      <dgm:t>
        <a:bodyPr/>
        <a:lstStyle/>
        <a:p>
          <a:pPr algn="just" rtl="0"/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постановление КДН, прокурора, следователя, органа дознания или начальника органа внутренних дел  </a:t>
          </a:r>
          <a:endParaRPr lang="en-US" sz="2000" b="0" cap="none" baseline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89D85-31FD-4FAE-BD62-95B785101250}" type="parTrans" cxnId="{55A1352A-6DE2-4646-96B9-DADA4BA45C6F}">
      <dgm:prSet/>
      <dgm:spPr/>
      <dgm:t>
        <a:bodyPr/>
        <a:lstStyle/>
        <a:p>
          <a:endParaRPr lang="ru-RU"/>
        </a:p>
      </dgm:t>
    </dgm:pt>
    <dgm:pt modelId="{93964E39-956E-48A2-AC4B-3BC7F65F058B}" type="sibTrans" cxnId="{55A1352A-6DE2-4646-96B9-DADA4BA45C6F}">
      <dgm:prSet/>
      <dgm:spPr/>
      <dgm:t>
        <a:bodyPr/>
        <a:lstStyle/>
        <a:p>
          <a:endParaRPr lang="ru-RU"/>
        </a:p>
      </dgm:t>
    </dgm:pt>
    <dgm:pt modelId="{2BCD8BDB-D39F-4605-8A68-A8EFD2D168F7}">
      <dgm:prSet custT="1"/>
      <dgm:spPr/>
      <dgm:t>
        <a:bodyPr/>
        <a:lstStyle/>
        <a:p>
          <a:pPr algn="just" rtl="0"/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попечителей;</a:t>
          </a:r>
          <a:endParaRPr lang="en-US" sz="2000" b="0" cap="none" baseline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A453B-6904-4242-9B8E-57E04258E156}" type="parTrans" cxnId="{62C73940-AE22-4A2F-9C07-27E182398646}">
      <dgm:prSet/>
      <dgm:spPr/>
      <dgm:t>
        <a:bodyPr/>
        <a:lstStyle/>
        <a:p>
          <a:endParaRPr lang="ru-RU"/>
        </a:p>
      </dgm:t>
    </dgm:pt>
    <dgm:pt modelId="{69607726-4C8E-4A87-9E18-BA40A9ED4CA5}" type="sibTrans" cxnId="{62C73940-AE22-4A2F-9C07-27E182398646}">
      <dgm:prSet/>
      <dgm:spPr/>
      <dgm:t>
        <a:bodyPr/>
        <a:lstStyle/>
        <a:p>
          <a:endParaRPr lang="ru-RU"/>
        </a:p>
      </dgm:t>
    </dgm:pt>
    <dgm:pt modelId="{6D0E6840-1038-4C87-AA46-DEF493BC60B1}">
      <dgm:prSet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приговор, решение, постановление или определение суда;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6957D-C67A-4276-A676-F4CD57179918}" type="parTrans" cxnId="{1F99F09D-540C-4C69-84AD-095594535F67}">
      <dgm:prSet/>
      <dgm:spPr/>
      <dgm:t>
        <a:bodyPr/>
        <a:lstStyle/>
        <a:p>
          <a:endParaRPr lang="ru-RU"/>
        </a:p>
      </dgm:t>
    </dgm:pt>
    <dgm:pt modelId="{89157DC9-7566-48BE-B845-F3B8C1F85013}" type="sibTrans" cxnId="{1F99F09D-540C-4C69-84AD-095594535F67}">
      <dgm:prSet/>
      <dgm:spPr/>
      <dgm:t>
        <a:bodyPr/>
        <a:lstStyle/>
        <a:p>
          <a:endParaRPr lang="ru-RU"/>
        </a:p>
      </dgm:t>
    </dgm:pt>
    <dgm:pt modelId="{88DE06E8-9CB7-43D5-A213-B4492D78636A}" type="pres">
      <dgm:prSet presAssocID="{FCB71620-8609-4E98-B72C-F9B78DF5D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C84FB-1DCC-4B0C-A2D1-C92E7DA75E23}" type="pres">
      <dgm:prSet presAssocID="{2BCD8BDB-D39F-4605-8A68-A8EFD2D168F7}" presName="parentText" presStyleLbl="node1" presStyleIdx="0" presStyleCnt="3" custScaleY="580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A25B-163A-41BA-B9F8-B1D6E994B1EE}" type="pres">
      <dgm:prSet presAssocID="{69607726-4C8E-4A87-9E18-BA40A9ED4CA5}" presName="spacer" presStyleCnt="0"/>
      <dgm:spPr/>
    </dgm:pt>
    <dgm:pt modelId="{4936ECCD-C2D9-4B3A-8D09-A716C67CD424}" type="pres">
      <dgm:prSet presAssocID="{6D0E6840-1038-4C87-AA46-DEF493BC60B1}" presName="parentText" presStyleLbl="node1" presStyleIdx="1" presStyleCnt="3" custScaleY="53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ECD91-C7B6-465C-BC1C-839C0D483173}" type="pres">
      <dgm:prSet presAssocID="{89157DC9-7566-48BE-B845-F3B8C1F85013}" presName="spacer" presStyleCnt="0"/>
      <dgm:spPr/>
    </dgm:pt>
    <dgm:pt modelId="{4517B4BC-ACE6-4D2D-A1AF-A5565A1A8D15}" type="pres">
      <dgm:prSet presAssocID="{0681308D-7248-44CE-BF92-13F381332D5B}" presName="parentText" presStyleLbl="node1" presStyleIdx="2" presStyleCnt="3" custScaleY="77384" custLinFactNeighborX="-159" custLinFactNeighborY="-9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F8C08-5432-4C7A-9251-11D10A1B9C8D}" type="presOf" srcId="{FCB71620-8609-4E98-B72C-F9B78DF5DDDC}" destId="{88DE06E8-9CB7-43D5-A213-B4492D78636A}" srcOrd="0" destOrd="0" presId="urn:microsoft.com/office/officeart/2005/8/layout/vList2"/>
    <dgm:cxn modelId="{E1EC4393-B221-4131-8140-018A1279E36C}" type="presOf" srcId="{2BCD8BDB-D39F-4605-8A68-A8EFD2D168F7}" destId="{0EDC84FB-1DCC-4B0C-A2D1-C92E7DA75E23}" srcOrd="0" destOrd="0" presId="urn:microsoft.com/office/officeart/2005/8/layout/vList2"/>
    <dgm:cxn modelId="{0C93BDE5-631B-49DF-96F1-5D389A0B33FB}" type="presOf" srcId="{0681308D-7248-44CE-BF92-13F381332D5B}" destId="{4517B4BC-ACE6-4D2D-A1AF-A5565A1A8D15}" srcOrd="0" destOrd="0" presId="urn:microsoft.com/office/officeart/2005/8/layout/vList2"/>
    <dgm:cxn modelId="{1F99F09D-540C-4C69-84AD-095594535F67}" srcId="{FCB71620-8609-4E98-B72C-F9B78DF5DDDC}" destId="{6D0E6840-1038-4C87-AA46-DEF493BC60B1}" srcOrd="1" destOrd="0" parTransId="{7A96957D-C67A-4276-A676-F4CD57179918}" sibTransId="{89157DC9-7566-48BE-B845-F3B8C1F85013}"/>
    <dgm:cxn modelId="{2F6F7752-350A-446B-ADE4-9A51607EAC46}" type="presOf" srcId="{6D0E6840-1038-4C87-AA46-DEF493BC60B1}" destId="{4936ECCD-C2D9-4B3A-8D09-A716C67CD424}" srcOrd="0" destOrd="0" presId="urn:microsoft.com/office/officeart/2005/8/layout/vList2"/>
    <dgm:cxn modelId="{62C73940-AE22-4A2F-9C07-27E182398646}" srcId="{FCB71620-8609-4E98-B72C-F9B78DF5DDDC}" destId="{2BCD8BDB-D39F-4605-8A68-A8EFD2D168F7}" srcOrd="0" destOrd="0" parTransId="{623A453B-6904-4242-9B8E-57E04258E156}" sibTransId="{69607726-4C8E-4A87-9E18-BA40A9ED4CA5}"/>
    <dgm:cxn modelId="{55A1352A-6DE2-4646-96B9-DADA4BA45C6F}" srcId="{FCB71620-8609-4E98-B72C-F9B78DF5DDDC}" destId="{0681308D-7248-44CE-BF92-13F381332D5B}" srcOrd="2" destOrd="0" parTransId="{23789D85-31FD-4FAE-BD62-95B785101250}" sibTransId="{93964E39-956E-48A2-AC4B-3BC7F65F058B}"/>
    <dgm:cxn modelId="{41A2235B-6545-4529-9FA1-367EB6C1E0B7}" type="presParOf" srcId="{88DE06E8-9CB7-43D5-A213-B4492D78636A}" destId="{0EDC84FB-1DCC-4B0C-A2D1-C92E7DA75E23}" srcOrd="0" destOrd="0" presId="urn:microsoft.com/office/officeart/2005/8/layout/vList2"/>
    <dgm:cxn modelId="{9019FFBB-B01F-4BD7-8B59-8FEF94029242}" type="presParOf" srcId="{88DE06E8-9CB7-43D5-A213-B4492D78636A}" destId="{C2FEA25B-163A-41BA-B9F8-B1D6E994B1EE}" srcOrd="1" destOrd="0" presId="urn:microsoft.com/office/officeart/2005/8/layout/vList2"/>
    <dgm:cxn modelId="{B246503C-67BF-4BB5-8D2A-A2BE73CDF5C2}" type="presParOf" srcId="{88DE06E8-9CB7-43D5-A213-B4492D78636A}" destId="{4936ECCD-C2D9-4B3A-8D09-A716C67CD424}" srcOrd="2" destOrd="0" presId="urn:microsoft.com/office/officeart/2005/8/layout/vList2"/>
    <dgm:cxn modelId="{D3B034D6-FE71-412E-BEE4-C8E8C0342A92}" type="presParOf" srcId="{88DE06E8-9CB7-43D5-A213-B4492D78636A}" destId="{893ECD91-C7B6-465C-BC1C-839C0D483173}" srcOrd="3" destOrd="0" presId="urn:microsoft.com/office/officeart/2005/8/layout/vList2"/>
    <dgm:cxn modelId="{BEE318DC-C270-4E2A-A9C6-7B9233ABCFC7}" type="presParOf" srcId="{88DE06E8-9CB7-43D5-A213-B4492D78636A}" destId="{4517B4BC-ACE6-4D2D-A1AF-A5565A1A8D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CFB78-7371-4DDB-81D6-C519DE44420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5FE67-9B77-4942-8B55-D1943806112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РЕЗУЛЬТАТЫ ДИАГНОСТИК</a:t>
          </a:r>
          <a:endParaRPr lang="ru-RU" dirty="0">
            <a:solidFill>
              <a:schemeClr val="bg1"/>
            </a:solidFill>
          </a:endParaRPr>
        </a:p>
      </dgm:t>
    </dgm:pt>
    <dgm:pt modelId="{1882110C-C565-48F5-B3A4-8883E2DF2413}" type="parTrans" cxnId="{46DB9741-684F-4D7D-8B3F-91B9C8A76EF6}">
      <dgm:prSet/>
      <dgm:spPr/>
      <dgm:t>
        <a:bodyPr/>
        <a:lstStyle/>
        <a:p>
          <a:endParaRPr lang="ru-RU"/>
        </a:p>
      </dgm:t>
    </dgm:pt>
    <dgm:pt modelId="{6FA89480-F584-4337-9FA3-91EB573E3033}" type="sibTrans" cxnId="{46DB9741-684F-4D7D-8B3F-91B9C8A76EF6}">
      <dgm:prSet/>
      <dgm:spPr/>
      <dgm:t>
        <a:bodyPr/>
        <a:lstStyle/>
        <a:p>
          <a:endParaRPr lang="ru-RU"/>
        </a:p>
      </dgm:t>
    </dgm:pt>
    <dgm:pt modelId="{1BAB6280-346E-42C5-951E-B3DCC7BC0EC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МЕТОДЫ, ФОРМЫ, СРЕДСТВА</a:t>
          </a:r>
          <a:endParaRPr lang="ru-RU" dirty="0">
            <a:solidFill>
              <a:schemeClr val="bg1"/>
            </a:solidFill>
          </a:endParaRPr>
        </a:p>
      </dgm:t>
    </dgm:pt>
    <dgm:pt modelId="{299894F9-597E-4056-91AB-5306463AD693}" type="parTrans" cxnId="{53D7A951-F9E7-4B5F-8158-F844F4B57EF6}">
      <dgm:prSet/>
      <dgm:spPr/>
      <dgm:t>
        <a:bodyPr/>
        <a:lstStyle/>
        <a:p>
          <a:endParaRPr lang="ru-RU"/>
        </a:p>
      </dgm:t>
    </dgm:pt>
    <dgm:pt modelId="{B443A547-F0C2-4C46-AB9D-DCADBD966056}" type="sibTrans" cxnId="{53D7A951-F9E7-4B5F-8158-F844F4B57EF6}">
      <dgm:prSet/>
      <dgm:spPr/>
      <dgm:t>
        <a:bodyPr/>
        <a:lstStyle/>
        <a:p>
          <a:endParaRPr lang="ru-RU"/>
        </a:p>
      </dgm:t>
    </dgm:pt>
    <dgm:pt modelId="{F8C905A0-0D0F-4583-A152-0B61F42E45A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ПРОГРАММА ИПР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449BCF4-1000-47D9-BB55-1DA488DD4A56}" type="parTrans" cxnId="{6104C454-7FC2-4959-8D73-D9C4A322155B}">
      <dgm:prSet/>
      <dgm:spPr/>
      <dgm:t>
        <a:bodyPr/>
        <a:lstStyle/>
        <a:p>
          <a:endParaRPr lang="ru-RU"/>
        </a:p>
      </dgm:t>
    </dgm:pt>
    <dgm:pt modelId="{10F89E73-D750-49F6-BF6B-EBEC78678B9D}" type="sibTrans" cxnId="{6104C454-7FC2-4959-8D73-D9C4A322155B}">
      <dgm:prSet/>
      <dgm:spPr/>
      <dgm:t>
        <a:bodyPr/>
        <a:lstStyle/>
        <a:p>
          <a:endParaRPr lang="ru-RU"/>
        </a:p>
      </dgm:t>
    </dgm:pt>
    <dgm:pt modelId="{40E8F063-EE4D-4FA5-BD41-BB6200CB5038}" type="pres">
      <dgm:prSet presAssocID="{107CFB78-7371-4DDB-81D6-C519DE4442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6DDF4E-F8EB-4894-BB54-EADCEA8E86BF}" type="pres">
      <dgm:prSet presAssocID="{F8C905A0-0D0F-4583-A152-0B61F42E45AF}" presName="boxAndChildren" presStyleCnt="0"/>
      <dgm:spPr/>
    </dgm:pt>
    <dgm:pt modelId="{51A29DC4-2924-40D1-98F6-5528CC0B6E57}" type="pres">
      <dgm:prSet presAssocID="{F8C905A0-0D0F-4583-A152-0B61F42E45AF}" presName="parentTextBox" presStyleLbl="node1" presStyleIdx="0" presStyleCnt="3"/>
      <dgm:spPr/>
      <dgm:t>
        <a:bodyPr/>
        <a:lstStyle/>
        <a:p>
          <a:endParaRPr lang="ru-RU"/>
        </a:p>
      </dgm:t>
    </dgm:pt>
    <dgm:pt modelId="{77FA4417-1EFC-475A-84C5-3D230393299E}" type="pres">
      <dgm:prSet presAssocID="{B443A547-F0C2-4C46-AB9D-DCADBD966056}" presName="sp" presStyleCnt="0"/>
      <dgm:spPr/>
    </dgm:pt>
    <dgm:pt modelId="{A1020C2A-FCA4-49D2-93C7-4C0D264026CC}" type="pres">
      <dgm:prSet presAssocID="{1BAB6280-346E-42C5-951E-B3DCC7BC0ECA}" presName="arrowAndChildren" presStyleCnt="0"/>
      <dgm:spPr/>
    </dgm:pt>
    <dgm:pt modelId="{03467D21-3822-4067-BE82-2654AE3E6AF4}" type="pres">
      <dgm:prSet presAssocID="{1BAB6280-346E-42C5-951E-B3DCC7BC0EC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F16009E-2ACD-49EF-80BA-DB3C7E791A83}" type="pres">
      <dgm:prSet presAssocID="{6FA89480-F584-4337-9FA3-91EB573E3033}" presName="sp" presStyleCnt="0"/>
      <dgm:spPr/>
    </dgm:pt>
    <dgm:pt modelId="{0375353D-4630-4BD9-A71B-CAAB59AB6E87}" type="pres">
      <dgm:prSet presAssocID="{D2C5FE67-9B77-4942-8B55-D1943806112D}" presName="arrowAndChildren" presStyleCnt="0"/>
      <dgm:spPr/>
    </dgm:pt>
    <dgm:pt modelId="{FCE82492-EE43-495C-BD11-E8E9AF425C33}" type="pres">
      <dgm:prSet presAssocID="{D2C5FE67-9B77-4942-8B55-D1943806112D}" presName="parentTextArrow" presStyleLbl="node1" presStyleIdx="2" presStyleCnt="3" custLinFactNeighborY="-3493"/>
      <dgm:spPr/>
      <dgm:t>
        <a:bodyPr/>
        <a:lstStyle/>
        <a:p>
          <a:endParaRPr lang="ru-RU"/>
        </a:p>
      </dgm:t>
    </dgm:pt>
  </dgm:ptLst>
  <dgm:cxnLst>
    <dgm:cxn modelId="{DA2AEA56-B92A-4EEA-89A5-DAD3FEEA94D9}" type="presOf" srcId="{1BAB6280-346E-42C5-951E-B3DCC7BC0ECA}" destId="{03467D21-3822-4067-BE82-2654AE3E6AF4}" srcOrd="0" destOrd="0" presId="urn:microsoft.com/office/officeart/2005/8/layout/process4"/>
    <dgm:cxn modelId="{53D7A951-F9E7-4B5F-8158-F844F4B57EF6}" srcId="{107CFB78-7371-4DDB-81D6-C519DE444203}" destId="{1BAB6280-346E-42C5-951E-B3DCC7BC0ECA}" srcOrd="1" destOrd="0" parTransId="{299894F9-597E-4056-91AB-5306463AD693}" sibTransId="{B443A547-F0C2-4C46-AB9D-DCADBD966056}"/>
    <dgm:cxn modelId="{F9EF2AFE-46A6-45EF-8367-872BC5F27260}" type="presOf" srcId="{F8C905A0-0D0F-4583-A152-0B61F42E45AF}" destId="{51A29DC4-2924-40D1-98F6-5528CC0B6E57}" srcOrd="0" destOrd="0" presId="urn:microsoft.com/office/officeart/2005/8/layout/process4"/>
    <dgm:cxn modelId="{46DB9741-684F-4D7D-8B3F-91B9C8A76EF6}" srcId="{107CFB78-7371-4DDB-81D6-C519DE444203}" destId="{D2C5FE67-9B77-4942-8B55-D1943806112D}" srcOrd="0" destOrd="0" parTransId="{1882110C-C565-48F5-B3A4-8883E2DF2413}" sibTransId="{6FA89480-F584-4337-9FA3-91EB573E3033}"/>
    <dgm:cxn modelId="{6104C454-7FC2-4959-8D73-D9C4A322155B}" srcId="{107CFB78-7371-4DDB-81D6-C519DE444203}" destId="{F8C905A0-0D0F-4583-A152-0B61F42E45AF}" srcOrd="2" destOrd="0" parTransId="{1449BCF4-1000-47D9-BB55-1DA488DD4A56}" sibTransId="{10F89E73-D750-49F6-BF6B-EBEC78678B9D}"/>
    <dgm:cxn modelId="{5761B230-1C0B-45FF-A8CB-3527BABDF447}" type="presOf" srcId="{107CFB78-7371-4DDB-81D6-C519DE444203}" destId="{40E8F063-EE4D-4FA5-BD41-BB6200CB5038}" srcOrd="0" destOrd="0" presId="urn:microsoft.com/office/officeart/2005/8/layout/process4"/>
    <dgm:cxn modelId="{82742AA0-9EF1-4B4D-9C1F-2BDA67BFA7E0}" type="presOf" srcId="{D2C5FE67-9B77-4942-8B55-D1943806112D}" destId="{FCE82492-EE43-495C-BD11-E8E9AF425C33}" srcOrd="0" destOrd="0" presId="urn:microsoft.com/office/officeart/2005/8/layout/process4"/>
    <dgm:cxn modelId="{786CECE3-FD41-4E93-B9A7-33BFEC5773A5}" type="presParOf" srcId="{40E8F063-EE4D-4FA5-BD41-BB6200CB5038}" destId="{246DDF4E-F8EB-4894-BB54-EADCEA8E86BF}" srcOrd="0" destOrd="0" presId="urn:microsoft.com/office/officeart/2005/8/layout/process4"/>
    <dgm:cxn modelId="{3EFF0F89-993F-4F86-A2F4-6B429CE3A31F}" type="presParOf" srcId="{246DDF4E-F8EB-4894-BB54-EADCEA8E86BF}" destId="{51A29DC4-2924-40D1-98F6-5528CC0B6E57}" srcOrd="0" destOrd="0" presId="urn:microsoft.com/office/officeart/2005/8/layout/process4"/>
    <dgm:cxn modelId="{AE65556B-F84F-493F-8F72-305E9A3C80AF}" type="presParOf" srcId="{40E8F063-EE4D-4FA5-BD41-BB6200CB5038}" destId="{77FA4417-1EFC-475A-84C5-3D230393299E}" srcOrd="1" destOrd="0" presId="urn:microsoft.com/office/officeart/2005/8/layout/process4"/>
    <dgm:cxn modelId="{B880C455-556D-4B0C-AFA1-460D6CA641D2}" type="presParOf" srcId="{40E8F063-EE4D-4FA5-BD41-BB6200CB5038}" destId="{A1020C2A-FCA4-49D2-93C7-4C0D264026CC}" srcOrd="2" destOrd="0" presId="urn:microsoft.com/office/officeart/2005/8/layout/process4"/>
    <dgm:cxn modelId="{3366FC29-163E-44F3-B4FE-5B07F31ED8B8}" type="presParOf" srcId="{A1020C2A-FCA4-49D2-93C7-4C0D264026CC}" destId="{03467D21-3822-4067-BE82-2654AE3E6AF4}" srcOrd="0" destOrd="0" presId="urn:microsoft.com/office/officeart/2005/8/layout/process4"/>
    <dgm:cxn modelId="{0BA36E41-3DA4-44C7-9370-D7A67305C817}" type="presParOf" srcId="{40E8F063-EE4D-4FA5-BD41-BB6200CB5038}" destId="{AF16009E-2ACD-49EF-80BA-DB3C7E791A83}" srcOrd="3" destOrd="0" presId="urn:microsoft.com/office/officeart/2005/8/layout/process4"/>
    <dgm:cxn modelId="{23C9666A-BC42-4E67-A59D-B4879F3947A7}" type="presParOf" srcId="{40E8F063-EE4D-4FA5-BD41-BB6200CB5038}" destId="{0375353D-4630-4BD9-A71B-CAAB59AB6E87}" srcOrd="4" destOrd="0" presId="urn:microsoft.com/office/officeart/2005/8/layout/process4"/>
    <dgm:cxn modelId="{C8235F62-9E27-4203-8E91-AFEA54348731}" type="presParOf" srcId="{0375353D-4630-4BD9-A71B-CAAB59AB6E87}" destId="{FCE82492-EE43-495C-BD11-E8E9AF425C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5A97DF-7C5F-4353-BEB3-C9FBD0B821B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A59F58-E5F1-41F2-A89F-FE716E8ABFE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заслушивает информацию по итогам изучения особенностей семейного воспитания, психолого-педагогической и социально-педагогической диагностики;</a:t>
          </a:r>
          <a:endParaRPr lang="ru-RU" sz="1400" dirty="0">
            <a:solidFill>
              <a:srgbClr val="002060"/>
            </a:solidFill>
          </a:endParaRPr>
        </a:p>
      </dgm:t>
    </dgm:pt>
    <dgm:pt modelId="{AB2412C5-E7F9-431F-A6B6-A8543B89554D}" type="parTrans" cxnId="{4C9D1861-2BC0-4B32-8EFB-69FB3C4D7B9B}">
      <dgm:prSet/>
      <dgm:spPr/>
      <dgm:t>
        <a:bodyPr/>
        <a:lstStyle/>
        <a:p>
          <a:endParaRPr lang="ru-RU"/>
        </a:p>
      </dgm:t>
    </dgm:pt>
    <dgm:pt modelId="{AA0915B5-4057-4AA2-8BEA-4DB475D43135}" type="sibTrans" cxnId="{4C9D1861-2BC0-4B32-8EFB-69FB3C4D7B9B}">
      <dgm:prSet/>
      <dgm:spPr/>
      <dgm:t>
        <a:bodyPr/>
        <a:lstStyle/>
        <a:p>
          <a:endParaRPr lang="ru-RU"/>
        </a:p>
      </dgm:t>
    </dgm:pt>
    <dgm:pt modelId="{37A00AF8-F468-455E-BB51-5BAB5A7D1172}">
      <dgm:prSet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рассматривает проект программы индивидуальной профилактической работы, соотносит ее содержание с необходимостью создания условий для освоения ребенком позитивного опыта разрешения проблем, иные материалы;</a:t>
          </a:r>
          <a:endParaRPr lang="ru-RU" sz="14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gm:t>
    </dgm:pt>
    <dgm:pt modelId="{E35CDB18-16A5-4FBB-9FC9-BAC9D90EB932}" type="parTrans" cxnId="{5350E9D5-E753-4CD1-AEEC-959084ECE2C6}">
      <dgm:prSet/>
      <dgm:spPr/>
      <dgm:t>
        <a:bodyPr/>
        <a:lstStyle/>
        <a:p>
          <a:endParaRPr lang="ru-RU"/>
        </a:p>
      </dgm:t>
    </dgm:pt>
    <dgm:pt modelId="{D9368DCA-9509-4AE3-9F56-DF090E725C7F}" type="sibTrans" cxnId="{5350E9D5-E753-4CD1-AEEC-959084ECE2C6}">
      <dgm:prSet/>
      <dgm:spPr/>
      <dgm:t>
        <a:bodyPr/>
        <a:lstStyle/>
        <a:p>
          <a:endParaRPr lang="ru-RU"/>
        </a:p>
      </dgm:t>
    </dgm:pt>
    <dgm:pt modelId="{37C46F4B-B576-4D24-BF2F-9212F5CFA49F}">
      <dgm:prSet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принимает решение об организации ИПР, ее сроках и ответственных за реализацию;</a:t>
          </a:r>
          <a:endParaRPr lang="ru-RU" sz="14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gm:t>
    </dgm:pt>
    <dgm:pt modelId="{2813DCF8-5B1D-4F65-81F5-FBE922C763D9}" type="parTrans" cxnId="{DE8DE86C-8A00-4CC4-8BF4-5C73461488E4}">
      <dgm:prSet/>
      <dgm:spPr/>
      <dgm:t>
        <a:bodyPr/>
        <a:lstStyle/>
        <a:p>
          <a:endParaRPr lang="ru-RU"/>
        </a:p>
      </dgm:t>
    </dgm:pt>
    <dgm:pt modelId="{8D80DA18-5CCB-4D11-8091-6D6AA2937E39}" type="sibTrans" cxnId="{DE8DE86C-8A00-4CC4-8BF4-5C73461488E4}">
      <dgm:prSet/>
      <dgm:spPr/>
      <dgm:t>
        <a:bodyPr/>
        <a:lstStyle/>
        <a:p>
          <a:endParaRPr lang="ru-RU"/>
        </a:p>
      </dgm:t>
    </dgm:pt>
    <dgm:pt modelId="{7AB8DE55-9388-4C1F-B4C8-67CD62E4C591}">
      <dgm:prSet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поручает ответственным должностным лицам включить информацию о проведении ИПР с обучающимися в социально-педагогическую характеристику УО, списки обучающихся, в отношении которых проводится ИПР;</a:t>
          </a:r>
          <a:endParaRPr lang="ru-RU" sz="14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gm:t>
    </dgm:pt>
    <dgm:pt modelId="{6154824E-E671-4D20-A7DE-FB2979B449B3}" type="parTrans" cxnId="{E0D3E70E-6DF8-492E-B930-C936F04E812A}">
      <dgm:prSet/>
      <dgm:spPr/>
      <dgm:t>
        <a:bodyPr/>
        <a:lstStyle/>
        <a:p>
          <a:endParaRPr lang="ru-RU"/>
        </a:p>
      </dgm:t>
    </dgm:pt>
    <dgm:pt modelId="{4DB37CB8-C8C6-4979-8A12-EC684477F267}" type="sibTrans" cxnId="{E0D3E70E-6DF8-492E-B930-C936F04E812A}">
      <dgm:prSet/>
      <dgm:spPr/>
      <dgm:t>
        <a:bodyPr/>
        <a:lstStyle/>
        <a:p>
          <a:endParaRPr lang="ru-RU"/>
        </a:p>
      </dgm:t>
    </dgm:pt>
    <dgm:pt modelId="{1754C5AA-A607-4465-87EE-93A8A1A36C2A}">
      <dgm:prSet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по необходимости вносит дополнения и изменения в программу индивидуальной профилактической работы;</a:t>
          </a:r>
          <a:endParaRPr lang="ru-RU" sz="14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gm:t>
    </dgm:pt>
    <dgm:pt modelId="{26437606-0CFF-4D57-A078-2143417364BC}" type="parTrans" cxnId="{2B7F33C2-683F-4AD0-87AB-85CF8D9D4A4A}">
      <dgm:prSet/>
      <dgm:spPr/>
      <dgm:t>
        <a:bodyPr/>
        <a:lstStyle/>
        <a:p>
          <a:endParaRPr lang="ru-RU"/>
        </a:p>
      </dgm:t>
    </dgm:pt>
    <dgm:pt modelId="{948883EE-7E83-4299-86DC-8BB53980E572}" type="sibTrans" cxnId="{2B7F33C2-683F-4AD0-87AB-85CF8D9D4A4A}">
      <dgm:prSet/>
      <dgm:spPr/>
      <dgm:t>
        <a:bodyPr/>
        <a:lstStyle/>
        <a:p>
          <a:endParaRPr lang="ru-RU"/>
        </a:p>
      </dgm:t>
    </dgm:pt>
    <dgm:pt modelId="{C64C1B07-132E-4D71-B41B-6196DD6C52D6}">
      <dgm:prSet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устанавливает сроки рассмотрения промежуточных (итоговых) результатов работы</a:t>
          </a:r>
          <a:endParaRPr lang="ru-RU" sz="14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gm:t>
    </dgm:pt>
    <dgm:pt modelId="{F9BF655E-EB5B-4471-9CE8-B24A71082E10}" type="parTrans" cxnId="{737E86B1-B0CE-4111-917B-D39635C43088}">
      <dgm:prSet/>
      <dgm:spPr/>
      <dgm:t>
        <a:bodyPr/>
        <a:lstStyle/>
        <a:p>
          <a:endParaRPr lang="ru-RU"/>
        </a:p>
      </dgm:t>
    </dgm:pt>
    <dgm:pt modelId="{6AC35327-0F9F-407C-BE3D-2F3C7BE2D84A}" type="sibTrans" cxnId="{737E86B1-B0CE-4111-917B-D39635C43088}">
      <dgm:prSet/>
      <dgm:spPr/>
      <dgm:t>
        <a:bodyPr/>
        <a:lstStyle/>
        <a:p>
          <a:endParaRPr lang="ru-RU"/>
        </a:p>
      </dgm:t>
    </dgm:pt>
    <dgm:pt modelId="{01B64D30-DD8F-4A8E-ACA7-94E87D37F92E}" type="pres">
      <dgm:prSet presAssocID="{775A97DF-7C5F-4353-BEB3-C9FBD0B821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B0E637-5A5D-49E5-8D60-06D9DFE05FA8}" type="pres">
      <dgm:prSet presAssocID="{D1A59F58-E5F1-41F2-A89F-FE716E8ABFEA}" presName="parentText" presStyleLbl="node1" presStyleIdx="0" presStyleCnt="6" custLinFactY="-46646" custLinFactNeighborX="-37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09CF8-6470-4C26-8AA3-79EB10A29944}" type="pres">
      <dgm:prSet presAssocID="{AA0915B5-4057-4AA2-8BEA-4DB475D43135}" presName="spacer" presStyleCnt="0"/>
      <dgm:spPr/>
    </dgm:pt>
    <dgm:pt modelId="{EB937674-9415-43AE-9CF4-93176E207ECE}" type="pres">
      <dgm:prSet presAssocID="{37A00AF8-F468-455E-BB51-5BAB5A7D117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C89A9-602B-4C2D-8DE7-23B6E0E7F935}" type="pres">
      <dgm:prSet presAssocID="{D9368DCA-9509-4AE3-9F56-DF090E725C7F}" presName="spacer" presStyleCnt="0"/>
      <dgm:spPr/>
    </dgm:pt>
    <dgm:pt modelId="{867BF010-BB72-4744-ACB3-F52D35992690}" type="pres">
      <dgm:prSet presAssocID="{37C46F4B-B576-4D24-BF2F-9212F5CFA49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25FBD-53C5-438C-87E4-A9C71616DCD8}" type="pres">
      <dgm:prSet presAssocID="{8D80DA18-5CCB-4D11-8091-6D6AA2937E39}" presName="spacer" presStyleCnt="0"/>
      <dgm:spPr/>
    </dgm:pt>
    <dgm:pt modelId="{DAA6514B-05AA-495A-A4A4-130B135E151D}" type="pres">
      <dgm:prSet presAssocID="{7AB8DE55-9388-4C1F-B4C8-67CD62E4C59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38DDA-9F84-48F4-9003-456372306448}" type="pres">
      <dgm:prSet presAssocID="{4DB37CB8-C8C6-4979-8A12-EC684477F267}" presName="spacer" presStyleCnt="0"/>
      <dgm:spPr/>
    </dgm:pt>
    <dgm:pt modelId="{49368087-8F27-4B7F-B359-89861F40D5DF}" type="pres">
      <dgm:prSet presAssocID="{1754C5AA-A607-4465-87EE-93A8A1A36C2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94621-FC75-45EF-976E-122E63907AFD}" type="pres">
      <dgm:prSet presAssocID="{948883EE-7E83-4299-86DC-8BB53980E572}" presName="spacer" presStyleCnt="0"/>
      <dgm:spPr/>
    </dgm:pt>
    <dgm:pt modelId="{36CC37B7-A859-4061-AB73-0293A6418AB2}" type="pres">
      <dgm:prSet presAssocID="{C64C1B07-132E-4D71-B41B-6196DD6C52D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AD52D-5FA3-45A5-8F44-6802A058299D}" type="presOf" srcId="{C64C1B07-132E-4D71-B41B-6196DD6C52D6}" destId="{36CC37B7-A859-4061-AB73-0293A6418AB2}" srcOrd="0" destOrd="0" presId="urn:microsoft.com/office/officeart/2005/8/layout/vList2"/>
    <dgm:cxn modelId="{5350E9D5-E753-4CD1-AEEC-959084ECE2C6}" srcId="{775A97DF-7C5F-4353-BEB3-C9FBD0B821B5}" destId="{37A00AF8-F468-455E-BB51-5BAB5A7D1172}" srcOrd="1" destOrd="0" parTransId="{E35CDB18-16A5-4FBB-9FC9-BAC9D90EB932}" sibTransId="{D9368DCA-9509-4AE3-9F56-DF090E725C7F}"/>
    <dgm:cxn modelId="{B48FC52C-8260-4957-82D9-F8ABA21474D2}" type="presOf" srcId="{775A97DF-7C5F-4353-BEB3-C9FBD0B821B5}" destId="{01B64D30-DD8F-4A8E-ACA7-94E87D37F92E}" srcOrd="0" destOrd="0" presId="urn:microsoft.com/office/officeart/2005/8/layout/vList2"/>
    <dgm:cxn modelId="{5840BBEB-6814-40B8-A628-44B6E400F89D}" type="presOf" srcId="{37C46F4B-B576-4D24-BF2F-9212F5CFA49F}" destId="{867BF010-BB72-4744-ACB3-F52D35992690}" srcOrd="0" destOrd="0" presId="urn:microsoft.com/office/officeart/2005/8/layout/vList2"/>
    <dgm:cxn modelId="{1070E5A6-0FC7-4685-9372-D5422BF9FB0D}" type="presOf" srcId="{37A00AF8-F468-455E-BB51-5BAB5A7D1172}" destId="{EB937674-9415-43AE-9CF4-93176E207ECE}" srcOrd="0" destOrd="0" presId="urn:microsoft.com/office/officeart/2005/8/layout/vList2"/>
    <dgm:cxn modelId="{4C9D1861-2BC0-4B32-8EFB-69FB3C4D7B9B}" srcId="{775A97DF-7C5F-4353-BEB3-C9FBD0B821B5}" destId="{D1A59F58-E5F1-41F2-A89F-FE716E8ABFEA}" srcOrd="0" destOrd="0" parTransId="{AB2412C5-E7F9-431F-A6B6-A8543B89554D}" sibTransId="{AA0915B5-4057-4AA2-8BEA-4DB475D43135}"/>
    <dgm:cxn modelId="{737E86B1-B0CE-4111-917B-D39635C43088}" srcId="{775A97DF-7C5F-4353-BEB3-C9FBD0B821B5}" destId="{C64C1B07-132E-4D71-B41B-6196DD6C52D6}" srcOrd="5" destOrd="0" parTransId="{F9BF655E-EB5B-4471-9CE8-B24A71082E10}" sibTransId="{6AC35327-0F9F-407C-BE3D-2F3C7BE2D84A}"/>
    <dgm:cxn modelId="{E0D3E70E-6DF8-492E-B930-C936F04E812A}" srcId="{775A97DF-7C5F-4353-BEB3-C9FBD0B821B5}" destId="{7AB8DE55-9388-4C1F-B4C8-67CD62E4C591}" srcOrd="3" destOrd="0" parTransId="{6154824E-E671-4D20-A7DE-FB2979B449B3}" sibTransId="{4DB37CB8-C8C6-4979-8A12-EC684477F267}"/>
    <dgm:cxn modelId="{DE8DE86C-8A00-4CC4-8BF4-5C73461488E4}" srcId="{775A97DF-7C5F-4353-BEB3-C9FBD0B821B5}" destId="{37C46F4B-B576-4D24-BF2F-9212F5CFA49F}" srcOrd="2" destOrd="0" parTransId="{2813DCF8-5B1D-4F65-81F5-FBE922C763D9}" sibTransId="{8D80DA18-5CCB-4D11-8091-6D6AA2937E39}"/>
    <dgm:cxn modelId="{2B7F33C2-683F-4AD0-87AB-85CF8D9D4A4A}" srcId="{775A97DF-7C5F-4353-BEB3-C9FBD0B821B5}" destId="{1754C5AA-A607-4465-87EE-93A8A1A36C2A}" srcOrd="4" destOrd="0" parTransId="{26437606-0CFF-4D57-A078-2143417364BC}" sibTransId="{948883EE-7E83-4299-86DC-8BB53980E572}"/>
    <dgm:cxn modelId="{5A58314C-9216-4CD5-BD92-DAF81323D3FC}" type="presOf" srcId="{7AB8DE55-9388-4C1F-B4C8-67CD62E4C591}" destId="{DAA6514B-05AA-495A-A4A4-130B135E151D}" srcOrd="0" destOrd="0" presId="urn:microsoft.com/office/officeart/2005/8/layout/vList2"/>
    <dgm:cxn modelId="{79AF3027-145A-4667-A9EB-651518798E0A}" type="presOf" srcId="{D1A59F58-E5F1-41F2-A89F-FE716E8ABFEA}" destId="{66B0E637-5A5D-49E5-8D60-06D9DFE05FA8}" srcOrd="0" destOrd="0" presId="urn:microsoft.com/office/officeart/2005/8/layout/vList2"/>
    <dgm:cxn modelId="{E17FD9E8-C2D1-4CC5-8571-F5EF9EFB0449}" type="presOf" srcId="{1754C5AA-A607-4465-87EE-93A8A1A36C2A}" destId="{49368087-8F27-4B7F-B359-89861F40D5DF}" srcOrd="0" destOrd="0" presId="urn:microsoft.com/office/officeart/2005/8/layout/vList2"/>
    <dgm:cxn modelId="{973BF9D3-AF97-47CB-8E22-4B08E7E732F2}" type="presParOf" srcId="{01B64D30-DD8F-4A8E-ACA7-94E87D37F92E}" destId="{66B0E637-5A5D-49E5-8D60-06D9DFE05FA8}" srcOrd="0" destOrd="0" presId="urn:microsoft.com/office/officeart/2005/8/layout/vList2"/>
    <dgm:cxn modelId="{D226E3E8-E79A-4E38-8BBC-95E6BE9F5768}" type="presParOf" srcId="{01B64D30-DD8F-4A8E-ACA7-94E87D37F92E}" destId="{7BB09CF8-6470-4C26-8AA3-79EB10A29944}" srcOrd="1" destOrd="0" presId="urn:microsoft.com/office/officeart/2005/8/layout/vList2"/>
    <dgm:cxn modelId="{BBF759D4-FAB5-4B23-A63F-687577869494}" type="presParOf" srcId="{01B64D30-DD8F-4A8E-ACA7-94E87D37F92E}" destId="{EB937674-9415-43AE-9CF4-93176E207ECE}" srcOrd="2" destOrd="0" presId="urn:microsoft.com/office/officeart/2005/8/layout/vList2"/>
    <dgm:cxn modelId="{13CC5F82-CFB1-4D01-B4E5-39FCD8FBF9F2}" type="presParOf" srcId="{01B64D30-DD8F-4A8E-ACA7-94E87D37F92E}" destId="{531C89A9-602B-4C2D-8DE7-23B6E0E7F935}" srcOrd="3" destOrd="0" presId="urn:microsoft.com/office/officeart/2005/8/layout/vList2"/>
    <dgm:cxn modelId="{DFA1C9FF-24FA-4992-AD9D-17DAFEC60594}" type="presParOf" srcId="{01B64D30-DD8F-4A8E-ACA7-94E87D37F92E}" destId="{867BF010-BB72-4744-ACB3-F52D35992690}" srcOrd="4" destOrd="0" presId="urn:microsoft.com/office/officeart/2005/8/layout/vList2"/>
    <dgm:cxn modelId="{D035CA6F-F671-48EB-A9D1-DE4771DB267A}" type="presParOf" srcId="{01B64D30-DD8F-4A8E-ACA7-94E87D37F92E}" destId="{ACE25FBD-53C5-438C-87E4-A9C71616DCD8}" srcOrd="5" destOrd="0" presId="urn:microsoft.com/office/officeart/2005/8/layout/vList2"/>
    <dgm:cxn modelId="{86C06511-81C8-466E-BFAB-2A8EDA1252E8}" type="presParOf" srcId="{01B64D30-DD8F-4A8E-ACA7-94E87D37F92E}" destId="{DAA6514B-05AA-495A-A4A4-130B135E151D}" srcOrd="6" destOrd="0" presId="urn:microsoft.com/office/officeart/2005/8/layout/vList2"/>
    <dgm:cxn modelId="{25E25F17-055C-46ED-AE1A-FA87BC1F8BB9}" type="presParOf" srcId="{01B64D30-DD8F-4A8E-ACA7-94E87D37F92E}" destId="{5E038DDA-9F84-48F4-9003-456372306448}" srcOrd="7" destOrd="0" presId="urn:microsoft.com/office/officeart/2005/8/layout/vList2"/>
    <dgm:cxn modelId="{4F4AE55E-9750-4FAD-AAE8-98D260F429E2}" type="presParOf" srcId="{01B64D30-DD8F-4A8E-ACA7-94E87D37F92E}" destId="{49368087-8F27-4B7F-B359-89861F40D5DF}" srcOrd="8" destOrd="0" presId="urn:microsoft.com/office/officeart/2005/8/layout/vList2"/>
    <dgm:cxn modelId="{5BEC4E0A-4B1B-439F-B6B8-5C67F01374E4}" type="presParOf" srcId="{01B64D30-DD8F-4A8E-ACA7-94E87D37F92E}" destId="{C2294621-FC75-45EF-976E-122E63907AFD}" srcOrd="9" destOrd="0" presId="urn:microsoft.com/office/officeart/2005/8/layout/vList2"/>
    <dgm:cxn modelId="{2867F48B-26A5-4DFF-93C8-F8A3CBBD9937}" type="presParOf" srcId="{01B64D30-DD8F-4A8E-ACA7-94E87D37F92E}" destId="{36CC37B7-A859-4061-AB73-0293A6418AB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D5BD69-6C64-4440-9106-7A7F51AEFEE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AD264-B99D-4FAC-AB43-78F38F5B858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основание</a:t>
          </a:r>
          <a:endParaRPr lang="ru-RU" sz="1600" b="1" dirty="0">
            <a:solidFill>
              <a:schemeClr val="bg1"/>
            </a:solidFill>
          </a:endParaRPr>
        </a:p>
      </dgm:t>
    </dgm:pt>
    <dgm:pt modelId="{213431B2-D89F-4E91-822F-6694AC1CA3D0}" type="parTrans" cxnId="{90B886B2-BEFF-4C4E-A8E1-91EE518C9CF0}">
      <dgm:prSet/>
      <dgm:spPr/>
      <dgm:t>
        <a:bodyPr/>
        <a:lstStyle/>
        <a:p>
          <a:endParaRPr lang="ru-RU"/>
        </a:p>
      </dgm:t>
    </dgm:pt>
    <dgm:pt modelId="{732AD645-8A02-4D2D-9B42-F2155C96C4CB}" type="sibTrans" cxnId="{90B886B2-BEFF-4C4E-A8E1-91EE518C9CF0}">
      <dgm:prSet/>
      <dgm:spPr/>
      <dgm:t>
        <a:bodyPr/>
        <a:lstStyle/>
        <a:p>
          <a:endParaRPr lang="ru-RU"/>
        </a:p>
      </dgm:t>
    </dgm:pt>
    <dgm:pt modelId="{46EC9EF7-DA97-456B-B272-280DB45781E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приказ об организации ИПР</a:t>
          </a:r>
          <a:endParaRPr lang="ru-RU" sz="1600" b="1" dirty="0">
            <a:solidFill>
              <a:schemeClr val="bg1"/>
            </a:solidFill>
          </a:endParaRPr>
        </a:p>
      </dgm:t>
    </dgm:pt>
    <dgm:pt modelId="{93FC4F95-F073-4AD3-B088-6C2EC7E9EAD4}" type="parTrans" cxnId="{B71C9BD1-3299-4CEB-A702-AEA9407DF27D}">
      <dgm:prSet/>
      <dgm:spPr/>
      <dgm:t>
        <a:bodyPr/>
        <a:lstStyle/>
        <a:p>
          <a:endParaRPr lang="ru-RU"/>
        </a:p>
      </dgm:t>
    </dgm:pt>
    <dgm:pt modelId="{433F853F-4187-4087-AEE6-94D315687C7D}" type="sibTrans" cxnId="{B71C9BD1-3299-4CEB-A702-AEA9407DF27D}">
      <dgm:prSet/>
      <dgm:spPr/>
      <dgm:t>
        <a:bodyPr/>
        <a:lstStyle/>
        <a:p>
          <a:endParaRPr lang="ru-RU"/>
        </a:p>
      </dgm:t>
    </dgm:pt>
    <dgm:pt modelId="{AD1F9D06-DC99-4587-9D5C-17D3377F271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выписка из протокола совета профилактики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(о принятии к исполнению программы ИПР)</a:t>
          </a:r>
          <a:endParaRPr lang="ru-RU" sz="1600" b="1" dirty="0">
            <a:solidFill>
              <a:schemeClr val="bg1"/>
            </a:solidFill>
          </a:endParaRPr>
        </a:p>
      </dgm:t>
    </dgm:pt>
    <dgm:pt modelId="{A562E01A-CEB6-4A22-AF71-4C09C21BDE8A}" type="parTrans" cxnId="{BDC23287-7609-4EEE-885F-21B878921059}">
      <dgm:prSet/>
      <dgm:spPr/>
      <dgm:t>
        <a:bodyPr/>
        <a:lstStyle/>
        <a:p>
          <a:endParaRPr lang="ru-RU"/>
        </a:p>
      </dgm:t>
    </dgm:pt>
    <dgm:pt modelId="{F8E4E60E-09EB-4C12-8466-5BC996C177B3}" type="sibTrans" cxnId="{BDC23287-7609-4EEE-885F-21B878921059}">
      <dgm:prSet/>
      <dgm:spPr/>
      <dgm:t>
        <a:bodyPr/>
        <a:lstStyle/>
        <a:p>
          <a:endParaRPr lang="ru-RU"/>
        </a:p>
      </dgm:t>
    </dgm:pt>
    <dgm:pt modelId="{26CA41BB-CF8E-464E-BCC7-BD1DF32794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приказ об утверждении протокола совета профилактики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(на котором принята программа)</a:t>
          </a:r>
          <a:endParaRPr lang="ru-RU" sz="1600" b="1" dirty="0">
            <a:solidFill>
              <a:schemeClr val="bg1"/>
            </a:solidFill>
          </a:endParaRPr>
        </a:p>
      </dgm:t>
    </dgm:pt>
    <dgm:pt modelId="{5FAE3ADF-CFE9-476E-99B7-4F68B421BCED}" type="parTrans" cxnId="{1404125E-C40F-4091-93CB-11BCF3593F2F}">
      <dgm:prSet/>
      <dgm:spPr/>
      <dgm:t>
        <a:bodyPr/>
        <a:lstStyle/>
        <a:p>
          <a:endParaRPr lang="ru-RU"/>
        </a:p>
      </dgm:t>
    </dgm:pt>
    <dgm:pt modelId="{714A1326-0D4C-4B2A-9939-25374BA48915}" type="sibTrans" cxnId="{1404125E-C40F-4091-93CB-11BCF3593F2F}">
      <dgm:prSet/>
      <dgm:spPr/>
      <dgm:t>
        <a:bodyPr/>
        <a:lstStyle/>
        <a:p>
          <a:endParaRPr lang="ru-RU"/>
        </a:p>
      </dgm:t>
    </dgm:pt>
    <dgm:pt modelId="{8F814F2A-398C-4E01-9544-1C3450F978F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программа ИПР</a:t>
          </a:r>
          <a:endParaRPr lang="ru-RU" sz="1600" b="1" dirty="0">
            <a:solidFill>
              <a:schemeClr val="bg1"/>
            </a:solidFill>
          </a:endParaRPr>
        </a:p>
      </dgm:t>
    </dgm:pt>
    <dgm:pt modelId="{87AFA733-B088-46E1-93B8-5B13E1A0E976}" type="parTrans" cxnId="{57B22999-AEF6-40A0-B80E-F8C8C3758B1C}">
      <dgm:prSet/>
      <dgm:spPr/>
      <dgm:t>
        <a:bodyPr/>
        <a:lstStyle/>
        <a:p>
          <a:endParaRPr lang="ru-RU"/>
        </a:p>
      </dgm:t>
    </dgm:pt>
    <dgm:pt modelId="{2789E42B-01E9-463C-AA0A-DB44C021C35F}" type="sibTrans" cxnId="{57B22999-AEF6-40A0-B80E-F8C8C3758B1C}">
      <dgm:prSet/>
      <dgm:spPr/>
      <dgm:t>
        <a:bodyPr/>
        <a:lstStyle/>
        <a:p>
          <a:endParaRPr lang="ru-RU"/>
        </a:p>
      </dgm:t>
    </dgm:pt>
    <dgm:pt modelId="{3085CA39-249E-4D4D-9153-7CD3EA26AFD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аналитические отчёты</a:t>
          </a:r>
          <a:endParaRPr lang="ru-RU" sz="1600" b="1" dirty="0">
            <a:solidFill>
              <a:schemeClr val="bg1"/>
            </a:solidFill>
          </a:endParaRPr>
        </a:p>
      </dgm:t>
    </dgm:pt>
    <dgm:pt modelId="{E084C54F-3F8A-4B2A-A071-9EAE6FC301D6}" type="parTrans" cxnId="{9D933825-1FD2-4BBF-A584-2F2924DDB005}">
      <dgm:prSet/>
      <dgm:spPr/>
      <dgm:t>
        <a:bodyPr/>
        <a:lstStyle/>
        <a:p>
          <a:endParaRPr lang="ru-RU"/>
        </a:p>
      </dgm:t>
    </dgm:pt>
    <dgm:pt modelId="{87A9E4B0-1AA2-4D61-AA2E-4DA500161528}" type="sibTrans" cxnId="{9D933825-1FD2-4BBF-A584-2F2924DDB005}">
      <dgm:prSet/>
      <dgm:spPr/>
      <dgm:t>
        <a:bodyPr/>
        <a:lstStyle/>
        <a:p>
          <a:endParaRPr lang="ru-RU"/>
        </a:p>
      </dgm:t>
    </dgm:pt>
    <dgm:pt modelId="{C2C50602-2A8D-40B9-A73B-27E89B93BF4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выписки из протоколов совета профилактики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 о рассмотрении реализации мероприятий программы ИПР)</a:t>
          </a:r>
          <a:endParaRPr lang="ru-RU" sz="1600" b="1" dirty="0">
            <a:solidFill>
              <a:schemeClr val="bg1"/>
            </a:solidFill>
          </a:endParaRPr>
        </a:p>
      </dgm:t>
    </dgm:pt>
    <dgm:pt modelId="{302C08EA-1742-4CE3-9AF8-43BCFCAE39DF}" type="parTrans" cxnId="{FC0A46E9-F8D2-49F5-BBB4-099F0CDF16F7}">
      <dgm:prSet/>
      <dgm:spPr/>
      <dgm:t>
        <a:bodyPr/>
        <a:lstStyle/>
        <a:p>
          <a:endParaRPr lang="ru-RU"/>
        </a:p>
      </dgm:t>
    </dgm:pt>
    <dgm:pt modelId="{803383A7-B894-476C-BFBC-CDA70BBD9728}" type="sibTrans" cxnId="{FC0A46E9-F8D2-49F5-BBB4-099F0CDF16F7}">
      <dgm:prSet/>
      <dgm:spPr/>
      <dgm:t>
        <a:bodyPr/>
        <a:lstStyle/>
        <a:p>
          <a:endParaRPr lang="ru-RU"/>
        </a:p>
      </dgm:t>
    </dgm:pt>
    <dgm:pt modelId="{2E007485-2AB8-471D-B63E-6BE3FF42EEA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приказ об утверждении протокола совета профилактики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(о рассмотрении итогового отчёта)</a:t>
          </a:r>
          <a:endParaRPr lang="ru-RU" sz="1600" b="1" dirty="0">
            <a:solidFill>
              <a:schemeClr val="bg1"/>
            </a:solidFill>
          </a:endParaRPr>
        </a:p>
      </dgm:t>
    </dgm:pt>
    <dgm:pt modelId="{D5618767-EDEF-462D-B1BB-058CE23EF7AB}" type="parTrans" cxnId="{11FE05D0-B32E-4F5C-8278-0FA30560A26B}">
      <dgm:prSet/>
      <dgm:spPr/>
      <dgm:t>
        <a:bodyPr/>
        <a:lstStyle/>
        <a:p>
          <a:endParaRPr lang="ru-RU"/>
        </a:p>
      </dgm:t>
    </dgm:pt>
    <dgm:pt modelId="{ECF996E8-BA88-4130-AB3B-A8CBDB01845E}" type="sibTrans" cxnId="{11FE05D0-B32E-4F5C-8278-0FA30560A26B}">
      <dgm:prSet/>
      <dgm:spPr/>
      <dgm:t>
        <a:bodyPr/>
        <a:lstStyle/>
        <a:p>
          <a:endParaRPr lang="ru-RU"/>
        </a:p>
      </dgm:t>
    </dgm:pt>
    <dgm:pt modelId="{E0B84AC0-9A47-4937-86EE-3166195DDE5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материалы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7C1E97-8356-4481-81E3-69A2D21290B6}" type="parTrans" cxnId="{095E5A36-6131-4986-B960-705AB8595546}">
      <dgm:prSet/>
      <dgm:spPr/>
      <dgm:t>
        <a:bodyPr/>
        <a:lstStyle/>
        <a:p>
          <a:endParaRPr lang="ru-RU"/>
        </a:p>
      </dgm:t>
    </dgm:pt>
    <dgm:pt modelId="{337864EC-25AF-480E-8B2C-4F45D30A52D0}" type="sibTrans" cxnId="{095E5A36-6131-4986-B960-705AB8595546}">
      <dgm:prSet/>
      <dgm:spPr/>
      <dgm:t>
        <a:bodyPr/>
        <a:lstStyle/>
        <a:p>
          <a:endParaRPr lang="ru-RU"/>
        </a:p>
      </dgm:t>
    </dgm:pt>
    <dgm:pt modelId="{82DCAC9B-6C0E-4986-B392-246E66FFE8C1}" type="pres">
      <dgm:prSet presAssocID="{6AD5BD69-6C64-4440-9106-7A7F51AEFE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4E7E6-9DDB-412A-A735-2F7A39419D69}" type="pres">
      <dgm:prSet presAssocID="{E0B84AC0-9A47-4937-86EE-3166195DDE50}" presName="boxAndChildren" presStyleCnt="0"/>
      <dgm:spPr/>
    </dgm:pt>
    <dgm:pt modelId="{16E28BCD-E017-4E80-BFCB-845A655FEBD9}" type="pres">
      <dgm:prSet presAssocID="{E0B84AC0-9A47-4937-86EE-3166195DDE50}" presName="parentTextBox" presStyleLbl="node1" presStyleIdx="0" presStyleCnt="9" custLinFactNeighborX="971" custLinFactNeighborY="-6569"/>
      <dgm:spPr/>
      <dgm:t>
        <a:bodyPr/>
        <a:lstStyle/>
        <a:p>
          <a:endParaRPr lang="ru-RU"/>
        </a:p>
      </dgm:t>
    </dgm:pt>
    <dgm:pt modelId="{411A54CE-AE64-4C14-B591-74A5722983D1}" type="pres">
      <dgm:prSet presAssocID="{ECF996E8-BA88-4130-AB3B-A8CBDB01845E}" presName="sp" presStyleCnt="0"/>
      <dgm:spPr/>
    </dgm:pt>
    <dgm:pt modelId="{92E5A741-7C80-4BFE-865F-D708CBFADA4F}" type="pres">
      <dgm:prSet presAssocID="{2E007485-2AB8-471D-B63E-6BE3FF42EEAA}" presName="arrowAndChildren" presStyleCnt="0"/>
      <dgm:spPr/>
    </dgm:pt>
    <dgm:pt modelId="{4819DF9B-57D1-49E0-BB2A-37E6680720CB}" type="pres">
      <dgm:prSet presAssocID="{2E007485-2AB8-471D-B63E-6BE3FF42EEAA}" presName="parentTextArrow" presStyleLbl="node1" presStyleIdx="1" presStyleCnt="9" custScaleY="142441"/>
      <dgm:spPr/>
      <dgm:t>
        <a:bodyPr/>
        <a:lstStyle/>
        <a:p>
          <a:endParaRPr lang="ru-RU"/>
        </a:p>
      </dgm:t>
    </dgm:pt>
    <dgm:pt modelId="{7D6E7730-2CF7-4F64-87A4-6BE09A826CE0}" type="pres">
      <dgm:prSet presAssocID="{803383A7-B894-476C-BFBC-CDA70BBD9728}" presName="sp" presStyleCnt="0"/>
      <dgm:spPr/>
    </dgm:pt>
    <dgm:pt modelId="{2C2569A5-F215-437F-BCC8-EE186D01ACE2}" type="pres">
      <dgm:prSet presAssocID="{C2C50602-2A8D-40B9-A73B-27E89B93BF4C}" presName="arrowAndChildren" presStyleCnt="0"/>
      <dgm:spPr/>
    </dgm:pt>
    <dgm:pt modelId="{FECBC55E-6845-4CC5-9F80-DB3D585B4035}" type="pres">
      <dgm:prSet presAssocID="{C2C50602-2A8D-40B9-A73B-27E89B93BF4C}" presName="parentTextArrow" presStyleLbl="node1" presStyleIdx="2" presStyleCnt="9" custScaleY="148394"/>
      <dgm:spPr/>
      <dgm:t>
        <a:bodyPr/>
        <a:lstStyle/>
        <a:p>
          <a:endParaRPr lang="ru-RU"/>
        </a:p>
      </dgm:t>
    </dgm:pt>
    <dgm:pt modelId="{6F0357B1-3482-432C-851B-54EDFF08199C}" type="pres">
      <dgm:prSet presAssocID="{87A9E4B0-1AA2-4D61-AA2E-4DA500161528}" presName="sp" presStyleCnt="0"/>
      <dgm:spPr/>
    </dgm:pt>
    <dgm:pt modelId="{3AD89563-4A9C-4FD9-8E0F-F1FC587E6E5A}" type="pres">
      <dgm:prSet presAssocID="{3085CA39-249E-4D4D-9153-7CD3EA26AFD1}" presName="arrowAndChildren" presStyleCnt="0"/>
      <dgm:spPr/>
    </dgm:pt>
    <dgm:pt modelId="{61AE412B-E112-43AE-BF52-B4E211881568}" type="pres">
      <dgm:prSet presAssocID="{3085CA39-249E-4D4D-9153-7CD3EA26AFD1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D9926FA5-722D-421F-8C20-1F099D8F9EC2}" type="pres">
      <dgm:prSet presAssocID="{2789E42B-01E9-463C-AA0A-DB44C021C35F}" presName="sp" presStyleCnt="0"/>
      <dgm:spPr/>
    </dgm:pt>
    <dgm:pt modelId="{4261088C-94F7-440A-8DF9-5FFE5A69158D}" type="pres">
      <dgm:prSet presAssocID="{8F814F2A-398C-4E01-9544-1C3450F978F8}" presName="arrowAndChildren" presStyleCnt="0"/>
      <dgm:spPr/>
    </dgm:pt>
    <dgm:pt modelId="{AB95F621-81EF-405F-A904-F3F648F9D132}" type="pres">
      <dgm:prSet presAssocID="{8F814F2A-398C-4E01-9544-1C3450F978F8}" presName="parentTextArrow" presStyleLbl="node1" presStyleIdx="4" presStyleCnt="9"/>
      <dgm:spPr/>
      <dgm:t>
        <a:bodyPr/>
        <a:lstStyle/>
        <a:p>
          <a:endParaRPr lang="ru-RU"/>
        </a:p>
      </dgm:t>
    </dgm:pt>
    <dgm:pt modelId="{04E4AC4C-9104-405A-93CA-79D93BC9706E}" type="pres">
      <dgm:prSet presAssocID="{714A1326-0D4C-4B2A-9939-25374BA48915}" presName="sp" presStyleCnt="0"/>
      <dgm:spPr/>
    </dgm:pt>
    <dgm:pt modelId="{819AA894-C721-4D84-8653-864617F53F61}" type="pres">
      <dgm:prSet presAssocID="{26CA41BB-CF8E-464E-BCC7-BD1DF3279467}" presName="arrowAndChildren" presStyleCnt="0"/>
      <dgm:spPr/>
    </dgm:pt>
    <dgm:pt modelId="{B87B8CC1-1E05-48FA-AF60-A49D450AB08F}" type="pres">
      <dgm:prSet presAssocID="{26CA41BB-CF8E-464E-BCC7-BD1DF3279467}" presName="parentTextArrow" presStyleLbl="node1" presStyleIdx="5" presStyleCnt="9" custScaleY="126781"/>
      <dgm:spPr/>
      <dgm:t>
        <a:bodyPr/>
        <a:lstStyle/>
        <a:p>
          <a:endParaRPr lang="ru-RU"/>
        </a:p>
      </dgm:t>
    </dgm:pt>
    <dgm:pt modelId="{252E7DC4-6DB9-4587-BD3B-139E78F15421}" type="pres">
      <dgm:prSet presAssocID="{F8E4E60E-09EB-4C12-8466-5BC996C177B3}" presName="sp" presStyleCnt="0"/>
      <dgm:spPr/>
    </dgm:pt>
    <dgm:pt modelId="{67776A7E-C7D4-4BAF-AC30-56C569354C62}" type="pres">
      <dgm:prSet presAssocID="{AD1F9D06-DC99-4587-9D5C-17D3377F271A}" presName="arrowAndChildren" presStyleCnt="0"/>
      <dgm:spPr/>
    </dgm:pt>
    <dgm:pt modelId="{FBD3CA1A-EB30-459B-93EC-3ABDDB6D90F8}" type="pres">
      <dgm:prSet presAssocID="{AD1F9D06-DC99-4587-9D5C-17D3377F271A}" presName="parentTextArrow" presStyleLbl="node1" presStyleIdx="6" presStyleCnt="9" custScaleY="129148"/>
      <dgm:spPr/>
      <dgm:t>
        <a:bodyPr/>
        <a:lstStyle/>
        <a:p>
          <a:endParaRPr lang="ru-RU"/>
        </a:p>
      </dgm:t>
    </dgm:pt>
    <dgm:pt modelId="{8090B50A-5215-4396-AD7E-2B78BDF36B6A}" type="pres">
      <dgm:prSet presAssocID="{433F853F-4187-4087-AEE6-94D315687C7D}" presName="sp" presStyleCnt="0"/>
      <dgm:spPr/>
    </dgm:pt>
    <dgm:pt modelId="{BC65D0C1-E300-4DFE-A399-907268172F9C}" type="pres">
      <dgm:prSet presAssocID="{46EC9EF7-DA97-456B-B272-280DB45781EB}" presName="arrowAndChildren" presStyleCnt="0"/>
      <dgm:spPr/>
    </dgm:pt>
    <dgm:pt modelId="{167DC788-6939-4839-B2F5-67DBD6315BFC}" type="pres">
      <dgm:prSet presAssocID="{46EC9EF7-DA97-456B-B272-280DB45781EB}" presName="parentTextArrow" presStyleLbl="node1" presStyleIdx="7" presStyleCnt="9"/>
      <dgm:spPr/>
      <dgm:t>
        <a:bodyPr/>
        <a:lstStyle/>
        <a:p>
          <a:endParaRPr lang="ru-RU"/>
        </a:p>
      </dgm:t>
    </dgm:pt>
    <dgm:pt modelId="{E605F9C6-EDC1-49FB-9A30-3834A48857DF}" type="pres">
      <dgm:prSet presAssocID="{732AD645-8A02-4D2D-9B42-F2155C96C4CB}" presName="sp" presStyleCnt="0"/>
      <dgm:spPr/>
    </dgm:pt>
    <dgm:pt modelId="{62309D19-A716-483B-9B7A-534316B49E6A}" type="pres">
      <dgm:prSet presAssocID="{1A0AD264-B99D-4FAC-AB43-78F38F5B8586}" presName="arrowAndChildren" presStyleCnt="0"/>
      <dgm:spPr/>
    </dgm:pt>
    <dgm:pt modelId="{C24AF85B-3042-4857-B09B-81957D9C54AB}" type="pres">
      <dgm:prSet presAssocID="{1A0AD264-B99D-4FAC-AB43-78F38F5B8586}" presName="parentTextArrow" presStyleLbl="node1" presStyleIdx="8" presStyleCnt="9" custLinFactNeighborX="-3883" custLinFactNeighborY="-16824"/>
      <dgm:spPr/>
      <dgm:t>
        <a:bodyPr/>
        <a:lstStyle/>
        <a:p>
          <a:endParaRPr lang="ru-RU"/>
        </a:p>
      </dgm:t>
    </dgm:pt>
  </dgm:ptLst>
  <dgm:cxnLst>
    <dgm:cxn modelId="{1404125E-C40F-4091-93CB-11BCF3593F2F}" srcId="{6AD5BD69-6C64-4440-9106-7A7F51AEFEEE}" destId="{26CA41BB-CF8E-464E-BCC7-BD1DF3279467}" srcOrd="3" destOrd="0" parTransId="{5FAE3ADF-CFE9-476E-99B7-4F68B421BCED}" sibTransId="{714A1326-0D4C-4B2A-9939-25374BA48915}"/>
    <dgm:cxn modelId="{57B22999-AEF6-40A0-B80E-F8C8C3758B1C}" srcId="{6AD5BD69-6C64-4440-9106-7A7F51AEFEEE}" destId="{8F814F2A-398C-4E01-9544-1C3450F978F8}" srcOrd="4" destOrd="0" parTransId="{87AFA733-B088-46E1-93B8-5B13E1A0E976}" sibTransId="{2789E42B-01E9-463C-AA0A-DB44C021C35F}"/>
    <dgm:cxn modelId="{3452CD70-5E59-443D-9647-C9CFCB9321C7}" type="presOf" srcId="{46EC9EF7-DA97-456B-B272-280DB45781EB}" destId="{167DC788-6939-4839-B2F5-67DBD6315BFC}" srcOrd="0" destOrd="0" presId="urn:microsoft.com/office/officeart/2005/8/layout/process4"/>
    <dgm:cxn modelId="{2757EAAF-1A18-4A38-9993-1154DC0AA873}" type="presOf" srcId="{26CA41BB-CF8E-464E-BCC7-BD1DF3279467}" destId="{B87B8CC1-1E05-48FA-AF60-A49D450AB08F}" srcOrd="0" destOrd="0" presId="urn:microsoft.com/office/officeart/2005/8/layout/process4"/>
    <dgm:cxn modelId="{11FE05D0-B32E-4F5C-8278-0FA30560A26B}" srcId="{6AD5BD69-6C64-4440-9106-7A7F51AEFEEE}" destId="{2E007485-2AB8-471D-B63E-6BE3FF42EEAA}" srcOrd="7" destOrd="0" parTransId="{D5618767-EDEF-462D-B1BB-058CE23EF7AB}" sibTransId="{ECF996E8-BA88-4130-AB3B-A8CBDB01845E}"/>
    <dgm:cxn modelId="{3C2AC770-5649-4860-BF62-CBEBA04473A0}" type="presOf" srcId="{8F814F2A-398C-4E01-9544-1C3450F978F8}" destId="{AB95F621-81EF-405F-A904-F3F648F9D132}" srcOrd="0" destOrd="0" presId="urn:microsoft.com/office/officeart/2005/8/layout/process4"/>
    <dgm:cxn modelId="{4C278900-286E-474F-B591-E4A5D60F27A7}" type="presOf" srcId="{C2C50602-2A8D-40B9-A73B-27E89B93BF4C}" destId="{FECBC55E-6845-4CC5-9F80-DB3D585B4035}" srcOrd="0" destOrd="0" presId="urn:microsoft.com/office/officeart/2005/8/layout/process4"/>
    <dgm:cxn modelId="{095E5A36-6131-4986-B960-705AB8595546}" srcId="{6AD5BD69-6C64-4440-9106-7A7F51AEFEEE}" destId="{E0B84AC0-9A47-4937-86EE-3166195DDE50}" srcOrd="8" destOrd="0" parTransId="{ED7C1E97-8356-4481-81E3-69A2D21290B6}" sibTransId="{337864EC-25AF-480E-8B2C-4F45D30A52D0}"/>
    <dgm:cxn modelId="{FC0A46E9-F8D2-49F5-BBB4-099F0CDF16F7}" srcId="{6AD5BD69-6C64-4440-9106-7A7F51AEFEEE}" destId="{C2C50602-2A8D-40B9-A73B-27E89B93BF4C}" srcOrd="6" destOrd="0" parTransId="{302C08EA-1742-4CE3-9AF8-43BCFCAE39DF}" sibTransId="{803383A7-B894-476C-BFBC-CDA70BBD9728}"/>
    <dgm:cxn modelId="{B71C9BD1-3299-4CEB-A702-AEA9407DF27D}" srcId="{6AD5BD69-6C64-4440-9106-7A7F51AEFEEE}" destId="{46EC9EF7-DA97-456B-B272-280DB45781EB}" srcOrd="1" destOrd="0" parTransId="{93FC4F95-F073-4AD3-B088-6C2EC7E9EAD4}" sibTransId="{433F853F-4187-4087-AEE6-94D315687C7D}"/>
    <dgm:cxn modelId="{90B886B2-BEFF-4C4E-A8E1-91EE518C9CF0}" srcId="{6AD5BD69-6C64-4440-9106-7A7F51AEFEEE}" destId="{1A0AD264-B99D-4FAC-AB43-78F38F5B8586}" srcOrd="0" destOrd="0" parTransId="{213431B2-D89F-4E91-822F-6694AC1CA3D0}" sibTransId="{732AD645-8A02-4D2D-9B42-F2155C96C4CB}"/>
    <dgm:cxn modelId="{41F624E0-9007-47AA-9A06-E8B6EBD06236}" type="presOf" srcId="{3085CA39-249E-4D4D-9153-7CD3EA26AFD1}" destId="{61AE412B-E112-43AE-BF52-B4E211881568}" srcOrd="0" destOrd="0" presId="urn:microsoft.com/office/officeart/2005/8/layout/process4"/>
    <dgm:cxn modelId="{3CEFED13-D7ED-4F05-921E-8EE1F4B3F6D7}" type="presOf" srcId="{1A0AD264-B99D-4FAC-AB43-78F38F5B8586}" destId="{C24AF85B-3042-4857-B09B-81957D9C54AB}" srcOrd="0" destOrd="0" presId="urn:microsoft.com/office/officeart/2005/8/layout/process4"/>
    <dgm:cxn modelId="{7E08FC00-2D19-4277-A8E6-DACAA486BCAC}" type="presOf" srcId="{E0B84AC0-9A47-4937-86EE-3166195DDE50}" destId="{16E28BCD-E017-4E80-BFCB-845A655FEBD9}" srcOrd="0" destOrd="0" presId="urn:microsoft.com/office/officeart/2005/8/layout/process4"/>
    <dgm:cxn modelId="{BDC23287-7609-4EEE-885F-21B878921059}" srcId="{6AD5BD69-6C64-4440-9106-7A7F51AEFEEE}" destId="{AD1F9D06-DC99-4587-9D5C-17D3377F271A}" srcOrd="2" destOrd="0" parTransId="{A562E01A-CEB6-4A22-AF71-4C09C21BDE8A}" sibTransId="{F8E4E60E-09EB-4C12-8466-5BC996C177B3}"/>
    <dgm:cxn modelId="{9D933825-1FD2-4BBF-A584-2F2924DDB005}" srcId="{6AD5BD69-6C64-4440-9106-7A7F51AEFEEE}" destId="{3085CA39-249E-4D4D-9153-7CD3EA26AFD1}" srcOrd="5" destOrd="0" parTransId="{E084C54F-3F8A-4B2A-A071-9EAE6FC301D6}" sibTransId="{87A9E4B0-1AA2-4D61-AA2E-4DA500161528}"/>
    <dgm:cxn modelId="{FAA078D7-CE8B-4E82-AE1A-930A33EC9E62}" type="presOf" srcId="{AD1F9D06-DC99-4587-9D5C-17D3377F271A}" destId="{FBD3CA1A-EB30-459B-93EC-3ABDDB6D90F8}" srcOrd="0" destOrd="0" presId="urn:microsoft.com/office/officeart/2005/8/layout/process4"/>
    <dgm:cxn modelId="{93118D88-46A4-4ED9-9377-4F91808C8936}" type="presOf" srcId="{2E007485-2AB8-471D-B63E-6BE3FF42EEAA}" destId="{4819DF9B-57D1-49E0-BB2A-37E6680720CB}" srcOrd="0" destOrd="0" presId="urn:microsoft.com/office/officeart/2005/8/layout/process4"/>
    <dgm:cxn modelId="{002DA1B6-E43A-4A01-9E43-C62EF9BBB89D}" type="presOf" srcId="{6AD5BD69-6C64-4440-9106-7A7F51AEFEEE}" destId="{82DCAC9B-6C0E-4986-B392-246E66FFE8C1}" srcOrd="0" destOrd="0" presId="urn:microsoft.com/office/officeart/2005/8/layout/process4"/>
    <dgm:cxn modelId="{BFB5F413-36D6-4B82-879D-F0DB47A60757}" type="presParOf" srcId="{82DCAC9B-6C0E-4986-B392-246E66FFE8C1}" destId="{EB64E7E6-9DDB-412A-A735-2F7A39419D69}" srcOrd="0" destOrd="0" presId="urn:microsoft.com/office/officeart/2005/8/layout/process4"/>
    <dgm:cxn modelId="{50CD7F1D-E3A2-479D-B999-49663CF28514}" type="presParOf" srcId="{EB64E7E6-9DDB-412A-A735-2F7A39419D69}" destId="{16E28BCD-E017-4E80-BFCB-845A655FEBD9}" srcOrd="0" destOrd="0" presId="urn:microsoft.com/office/officeart/2005/8/layout/process4"/>
    <dgm:cxn modelId="{F7CB9F3A-3776-49AE-80AA-A03BE8D73A10}" type="presParOf" srcId="{82DCAC9B-6C0E-4986-B392-246E66FFE8C1}" destId="{411A54CE-AE64-4C14-B591-74A5722983D1}" srcOrd="1" destOrd="0" presId="urn:microsoft.com/office/officeart/2005/8/layout/process4"/>
    <dgm:cxn modelId="{4D10091F-AE10-444A-8D90-580A570A9F82}" type="presParOf" srcId="{82DCAC9B-6C0E-4986-B392-246E66FFE8C1}" destId="{92E5A741-7C80-4BFE-865F-D708CBFADA4F}" srcOrd="2" destOrd="0" presId="urn:microsoft.com/office/officeart/2005/8/layout/process4"/>
    <dgm:cxn modelId="{F79CC9B6-A75B-44BB-8A7E-87EC30ACF50D}" type="presParOf" srcId="{92E5A741-7C80-4BFE-865F-D708CBFADA4F}" destId="{4819DF9B-57D1-49E0-BB2A-37E6680720CB}" srcOrd="0" destOrd="0" presId="urn:microsoft.com/office/officeart/2005/8/layout/process4"/>
    <dgm:cxn modelId="{B4D4F5C6-7C26-487D-B514-3827355E5D21}" type="presParOf" srcId="{82DCAC9B-6C0E-4986-B392-246E66FFE8C1}" destId="{7D6E7730-2CF7-4F64-87A4-6BE09A826CE0}" srcOrd="3" destOrd="0" presId="urn:microsoft.com/office/officeart/2005/8/layout/process4"/>
    <dgm:cxn modelId="{7B1FFBBF-97FA-46A6-9D64-A8FB8C7559BC}" type="presParOf" srcId="{82DCAC9B-6C0E-4986-B392-246E66FFE8C1}" destId="{2C2569A5-F215-437F-BCC8-EE186D01ACE2}" srcOrd="4" destOrd="0" presId="urn:microsoft.com/office/officeart/2005/8/layout/process4"/>
    <dgm:cxn modelId="{5A5436D8-54A0-4F5C-9576-17BA1EEF9968}" type="presParOf" srcId="{2C2569A5-F215-437F-BCC8-EE186D01ACE2}" destId="{FECBC55E-6845-4CC5-9F80-DB3D585B4035}" srcOrd="0" destOrd="0" presId="urn:microsoft.com/office/officeart/2005/8/layout/process4"/>
    <dgm:cxn modelId="{B195831C-1030-4B46-808E-4EE015C280B1}" type="presParOf" srcId="{82DCAC9B-6C0E-4986-B392-246E66FFE8C1}" destId="{6F0357B1-3482-432C-851B-54EDFF08199C}" srcOrd="5" destOrd="0" presId="urn:microsoft.com/office/officeart/2005/8/layout/process4"/>
    <dgm:cxn modelId="{51B4FF42-B08F-4D7C-AF51-49584C27F166}" type="presParOf" srcId="{82DCAC9B-6C0E-4986-B392-246E66FFE8C1}" destId="{3AD89563-4A9C-4FD9-8E0F-F1FC587E6E5A}" srcOrd="6" destOrd="0" presId="urn:microsoft.com/office/officeart/2005/8/layout/process4"/>
    <dgm:cxn modelId="{501DCCE8-6A8A-463A-94D1-606077E33719}" type="presParOf" srcId="{3AD89563-4A9C-4FD9-8E0F-F1FC587E6E5A}" destId="{61AE412B-E112-43AE-BF52-B4E211881568}" srcOrd="0" destOrd="0" presId="urn:microsoft.com/office/officeart/2005/8/layout/process4"/>
    <dgm:cxn modelId="{B7BC832A-5EF4-4D71-97FA-FD32ADD87F8B}" type="presParOf" srcId="{82DCAC9B-6C0E-4986-B392-246E66FFE8C1}" destId="{D9926FA5-722D-421F-8C20-1F099D8F9EC2}" srcOrd="7" destOrd="0" presId="urn:microsoft.com/office/officeart/2005/8/layout/process4"/>
    <dgm:cxn modelId="{B5E75376-BE2C-4900-B5D6-467C68C27ABA}" type="presParOf" srcId="{82DCAC9B-6C0E-4986-B392-246E66FFE8C1}" destId="{4261088C-94F7-440A-8DF9-5FFE5A69158D}" srcOrd="8" destOrd="0" presId="urn:microsoft.com/office/officeart/2005/8/layout/process4"/>
    <dgm:cxn modelId="{5C95B337-88BA-45EE-B371-068F2977D47A}" type="presParOf" srcId="{4261088C-94F7-440A-8DF9-5FFE5A69158D}" destId="{AB95F621-81EF-405F-A904-F3F648F9D132}" srcOrd="0" destOrd="0" presId="urn:microsoft.com/office/officeart/2005/8/layout/process4"/>
    <dgm:cxn modelId="{ECF69414-6B05-448F-B241-962EB6FF8553}" type="presParOf" srcId="{82DCAC9B-6C0E-4986-B392-246E66FFE8C1}" destId="{04E4AC4C-9104-405A-93CA-79D93BC9706E}" srcOrd="9" destOrd="0" presId="urn:microsoft.com/office/officeart/2005/8/layout/process4"/>
    <dgm:cxn modelId="{E1CFB5C3-198E-4D33-93AC-5B37613BB928}" type="presParOf" srcId="{82DCAC9B-6C0E-4986-B392-246E66FFE8C1}" destId="{819AA894-C721-4D84-8653-864617F53F61}" srcOrd="10" destOrd="0" presId="urn:microsoft.com/office/officeart/2005/8/layout/process4"/>
    <dgm:cxn modelId="{85D6C812-17F6-4EE0-B3FB-1F0AFBB88EC0}" type="presParOf" srcId="{819AA894-C721-4D84-8653-864617F53F61}" destId="{B87B8CC1-1E05-48FA-AF60-A49D450AB08F}" srcOrd="0" destOrd="0" presId="urn:microsoft.com/office/officeart/2005/8/layout/process4"/>
    <dgm:cxn modelId="{A4AFC792-CF16-4F14-A53A-B25E65EEF2B0}" type="presParOf" srcId="{82DCAC9B-6C0E-4986-B392-246E66FFE8C1}" destId="{252E7DC4-6DB9-4587-BD3B-139E78F15421}" srcOrd="11" destOrd="0" presId="urn:microsoft.com/office/officeart/2005/8/layout/process4"/>
    <dgm:cxn modelId="{7B18A385-271D-45BF-8646-AD2DDFE0060A}" type="presParOf" srcId="{82DCAC9B-6C0E-4986-B392-246E66FFE8C1}" destId="{67776A7E-C7D4-4BAF-AC30-56C569354C62}" srcOrd="12" destOrd="0" presId="urn:microsoft.com/office/officeart/2005/8/layout/process4"/>
    <dgm:cxn modelId="{96774951-85C1-490B-A7F0-7237B984DA60}" type="presParOf" srcId="{67776A7E-C7D4-4BAF-AC30-56C569354C62}" destId="{FBD3CA1A-EB30-459B-93EC-3ABDDB6D90F8}" srcOrd="0" destOrd="0" presId="urn:microsoft.com/office/officeart/2005/8/layout/process4"/>
    <dgm:cxn modelId="{6CF49C41-72A1-4224-BA40-8305DADAC92C}" type="presParOf" srcId="{82DCAC9B-6C0E-4986-B392-246E66FFE8C1}" destId="{8090B50A-5215-4396-AD7E-2B78BDF36B6A}" srcOrd="13" destOrd="0" presId="urn:microsoft.com/office/officeart/2005/8/layout/process4"/>
    <dgm:cxn modelId="{62797651-1EC4-4022-AC12-E3BACDE1EFCE}" type="presParOf" srcId="{82DCAC9B-6C0E-4986-B392-246E66FFE8C1}" destId="{BC65D0C1-E300-4DFE-A399-907268172F9C}" srcOrd="14" destOrd="0" presId="urn:microsoft.com/office/officeart/2005/8/layout/process4"/>
    <dgm:cxn modelId="{39C2FA91-6D42-47DC-A9D1-210F7153096C}" type="presParOf" srcId="{BC65D0C1-E300-4DFE-A399-907268172F9C}" destId="{167DC788-6939-4839-B2F5-67DBD6315BFC}" srcOrd="0" destOrd="0" presId="urn:microsoft.com/office/officeart/2005/8/layout/process4"/>
    <dgm:cxn modelId="{486C9941-FB4E-4830-8E44-6B7CE9C0BC52}" type="presParOf" srcId="{82DCAC9B-6C0E-4986-B392-246E66FFE8C1}" destId="{E605F9C6-EDC1-49FB-9A30-3834A48857DF}" srcOrd="15" destOrd="0" presId="urn:microsoft.com/office/officeart/2005/8/layout/process4"/>
    <dgm:cxn modelId="{41D942EF-48A4-4EC4-8F6F-562014AC7B4B}" type="presParOf" srcId="{82DCAC9B-6C0E-4986-B392-246E66FFE8C1}" destId="{62309D19-A716-483B-9B7A-534316B49E6A}" srcOrd="16" destOrd="0" presId="urn:microsoft.com/office/officeart/2005/8/layout/process4"/>
    <dgm:cxn modelId="{E8D93533-37FE-40B0-B7D2-31D6F8E2EFA2}" type="presParOf" srcId="{62309D19-A716-483B-9B7A-534316B49E6A}" destId="{C24AF85B-3042-4857-B09B-81957D9C54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C84FB-1DCC-4B0C-A2D1-C92E7DA75E23}">
      <dsp:nvSpPr>
        <dsp:cNvPr id="0" name=""/>
        <dsp:cNvSpPr/>
      </dsp:nvSpPr>
      <dsp:spPr>
        <a:xfrm>
          <a:off x="0" y="773666"/>
          <a:ext cx="7140387" cy="6952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попечителей;</a:t>
          </a:r>
          <a:endParaRPr lang="en-US" sz="2000" b="0" kern="1200" cap="none" baseline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40" y="807606"/>
        <a:ext cx="7072507" cy="627389"/>
      </dsp:txXfrm>
    </dsp:sp>
    <dsp:sp modelId="{4936ECCD-C2D9-4B3A-8D09-A716C67CD424}">
      <dsp:nvSpPr>
        <dsp:cNvPr id="0" name=""/>
        <dsp:cNvSpPr/>
      </dsp:nvSpPr>
      <dsp:spPr>
        <a:xfrm>
          <a:off x="0" y="1653256"/>
          <a:ext cx="7140387" cy="642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приговор, решение, постановление или определение суда;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64" y="1684620"/>
        <a:ext cx="7077659" cy="579766"/>
      </dsp:txXfrm>
    </dsp:sp>
    <dsp:sp modelId="{4517B4BC-ACE6-4D2D-A1AF-A5565A1A8D15}">
      <dsp:nvSpPr>
        <dsp:cNvPr id="0" name=""/>
        <dsp:cNvSpPr/>
      </dsp:nvSpPr>
      <dsp:spPr>
        <a:xfrm>
          <a:off x="0" y="2462877"/>
          <a:ext cx="7140387" cy="9271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постановление КДН, прокурора, следователя, органа дознания или начальника органа внутренних дел  </a:t>
          </a:r>
          <a:endParaRPr lang="en-US" sz="2000" b="0" kern="1200" cap="none" baseline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58" y="2508135"/>
        <a:ext cx="7049871" cy="836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29DC4-2924-40D1-98F6-5528CC0B6E57}">
      <dsp:nvSpPr>
        <dsp:cNvPr id="0" name=""/>
        <dsp:cNvSpPr/>
      </dsp:nvSpPr>
      <dsp:spPr>
        <a:xfrm>
          <a:off x="0" y="2222373"/>
          <a:ext cx="2088232" cy="729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ПРОГРАММА ИПР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22373"/>
        <a:ext cx="2088232" cy="729432"/>
      </dsp:txXfrm>
    </dsp:sp>
    <dsp:sp modelId="{03467D21-3822-4067-BE82-2654AE3E6AF4}">
      <dsp:nvSpPr>
        <dsp:cNvPr id="0" name=""/>
        <dsp:cNvSpPr/>
      </dsp:nvSpPr>
      <dsp:spPr>
        <a:xfrm rot="10800000">
          <a:off x="0" y="1111447"/>
          <a:ext cx="2088232" cy="112186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МЕТОДЫ, ФОРМЫ, СРЕДСТВА</a:t>
          </a:r>
          <a:endParaRPr lang="ru-RU" sz="1500" kern="1200" dirty="0">
            <a:solidFill>
              <a:schemeClr val="bg1"/>
            </a:solidFill>
          </a:endParaRPr>
        </a:p>
      </dsp:txBody>
      <dsp:txXfrm rot="10800000">
        <a:off x="0" y="1111447"/>
        <a:ext cx="2088232" cy="728956"/>
      </dsp:txXfrm>
    </dsp:sp>
    <dsp:sp modelId="{FCE82492-EE43-495C-BD11-E8E9AF425C33}">
      <dsp:nvSpPr>
        <dsp:cNvPr id="0" name=""/>
        <dsp:cNvSpPr/>
      </dsp:nvSpPr>
      <dsp:spPr>
        <a:xfrm rot="10800000">
          <a:off x="0" y="0"/>
          <a:ext cx="2088232" cy="112186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РЕЗУЛЬТАТЫ ДИАГНОСТИК</a:t>
          </a:r>
          <a:endParaRPr lang="ru-RU" sz="1500" kern="1200" dirty="0">
            <a:solidFill>
              <a:schemeClr val="bg1"/>
            </a:solidFill>
          </a:endParaRPr>
        </a:p>
      </dsp:txBody>
      <dsp:txXfrm rot="10800000">
        <a:off x="0" y="0"/>
        <a:ext cx="2088232" cy="7289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0E637-5A5D-49E5-8D60-06D9DFE05FA8}">
      <dsp:nvSpPr>
        <dsp:cNvPr id="0" name=""/>
        <dsp:cNvSpPr/>
      </dsp:nvSpPr>
      <dsp:spPr>
        <a:xfrm>
          <a:off x="0" y="0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заслушивает информацию по итогам изучения особенностей семейного воспитания, психолого-педагогической и социально-педагогической диагностики;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8548" y="28548"/>
        <a:ext cx="8343160" cy="527709"/>
      </dsp:txXfrm>
    </dsp:sp>
    <dsp:sp modelId="{EB937674-9415-43AE-9CF4-93176E207ECE}">
      <dsp:nvSpPr>
        <dsp:cNvPr id="0" name=""/>
        <dsp:cNvSpPr/>
      </dsp:nvSpPr>
      <dsp:spPr>
        <a:xfrm>
          <a:off x="0" y="597598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рассматривает проект программы индивидуальной профилактической работы, соотносит ее содержание с необходимостью создания условий для освоения ребенком позитивного опыта разрешения проблем, иные материалы;</a:t>
          </a:r>
          <a:endParaRPr lang="ru-RU" sz="1400" kern="12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sp:txBody>
      <dsp:txXfrm>
        <a:off x="28548" y="626146"/>
        <a:ext cx="8343160" cy="527709"/>
      </dsp:txXfrm>
    </dsp:sp>
    <dsp:sp modelId="{867BF010-BB72-4744-ACB3-F52D35992690}">
      <dsp:nvSpPr>
        <dsp:cNvPr id="0" name=""/>
        <dsp:cNvSpPr/>
      </dsp:nvSpPr>
      <dsp:spPr>
        <a:xfrm>
          <a:off x="0" y="1193541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принимает решение об организации ИПР, ее сроках и ответственных за реализацию;</a:t>
          </a:r>
          <a:endParaRPr lang="ru-RU" sz="1400" kern="12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sp:txBody>
      <dsp:txXfrm>
        <a:off x="28548" y="1222089"/>
        <a:ext cx="8343160" cy="527709"/>
      </dsp:txXfrm>
    </dsp:sp>
    <dsp:sp modelId="{DAA6514B-05AA-495A-A4A4-130B135E151D}">
      <dsp:nvSpPr>
        <dsp:cNvPr id="0" name=""/>
        <dsp:cNvSpPr/>
      </dsp:nvSpPr>
      <dsp:spPr>
        <a:xfrm>
          <a:off x="0" y="1789485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поручает ответственным должностным лицам включить информацию о проведении ИПР с обучающимися в социально-педагогическую характеристику УО, списки обучающихся, в отношении которых проводится ИПР;</a:t>
          </a:r>
          <a:endParaRPr lang="ru-RU" sz="1400" kern="12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sp:txBody>
      <dsp:txXfrm>
        <a:off x="28548" y="1818033"/>
        <a:ext cx="8343160" cy="527709"/>
      </dsp:txXfrm>
    </dsp:sp>
    <dsp:sp modelId="{49368087-8F27-4B7F-B359-89861F40D5DF}">
      <dsp:nvSpPr>
        <dsp:cNvPr id="0" name=""/>
        <dsp:cNvSpPr/>
      </dsp:nvSpPr>
      <dsp:spPr>
        <a:xfrm>
          <a:off x="0" y="2385428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по необходимости вносит дополнения и изменения в программу индивидуальной профилактической работы;</a:t>
          </a:r>
          <a:endParaRPr lang="ru-RU" sz="1400" kern="12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sp:txBody>
      <dsp:txXfrm>
        <a:off x="28548" y="2413976"/>
        <a:ext cx="8343160" cy="527709"/>
      </dsp:txXfrm>
    </dsp:sp>
    <dsp:sp modelId="{36CC37B7-A859-4061-AB73-0293A6418AB2}">
      <dsp:nvSpPr>
        <dsp:cNvPr id="0" name=""/>
        <dsp:cNvSpPr/>
      </dsp:nvSpPr>
      <dsp:spPr>
        <a:xfrm>
          <a:off x="0" y="2981371"/>
          <a:ext cx="8400256" cy="584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rPr>
            <a:t>устанавливает сроки рассмотрения промежуточных (итоговых) результатов работы</a:t>
          </a:r>
          <a:endParaRPr lang="ru-RU" sz="1400" kern="1200" dirty="0">
            <a:solidFill>
              <a:srgbClr val="002060"/>
            </a:solidFill>
            <a:latin typeface="Calibri"/>
            <a:ea typeface="Calibri"/>
            <a:cs typeface="Times New Roman"/>
          </a:endParaRPr>
        </a:p>
      </dsp:txBody>
      <dsp:txXfrm>
        <a:off x="28548" y="3009919"/>
        <a:ext cx="8343160" cy="527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28BCD-E017-4E80-BFCB-845A655FEBD9}">
      <dsp:nvSpPr>
        <dsp:cNvPr id="0" name=""/>
        <dsp:cNvSpPr/>
      </dsp:nvSpPr>
      <dsp:spPr>
        <a:xfrm>
          <a:off x="0" y="5025557"/>
          <a:ext cx="7416824" cy="349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материалы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025557"/>
        <a:ext cx="7416824" cy="349404"/>
      </dsp:txXfrm>
    </dsp:sp>
    <dsp:sp modelId="{4819DF9B-57D1-49E0-BB2A-37E6680720CB}">
      <dsp:nvSpPr>
        <dsp:cNvPr id="0" name=""/>
        <dsp:cNvSpPr/>
      </dsp:nvSpPr>
      <dsp:spPr>
        <a:xfrm rot="10800000">
          <a:off x="0" y="4288296"/>
          <a:ext cx="7416824" cy="7654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приказ об утверждении протокола совета профилактики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(о рассмотрении итогового отчёта)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4288296"/>
        <a:ext cx="7416824" cy="497369"/>
      </dsp:txXfrm>
    </dsp:sp>
    <dsp:sp modelId="{FECBC55E-6845-4CC5-9F80-DB3D585B4035}">
      <dsp:nvSpPr>
        <dsp:cNvPr id="0" name=""/>
        <dsp:cNvSpPr/>
      </dsp:nvSpPr>
      <dsp:spPr>
        <a:xfrm rot="10800000">
          <a:off x="0" y="3496093"/>
          <a:ext cx="7416824" cy="79744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выписки из протоколов совета профилактики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 о рассмотрении реализации мероприятий программы ИПР)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3496093"/>
        <a:ext cx="7416824" cy="518155"/>
      </dsp:txXfrm>
    </dsp:sp>
    <dsp:sp modelId="{61AE412B-E112-43AE-BF52-B4E211881568}">
      <dsp:nvSpPr>
        <dsp:cNvPr id="0" name=""/>
        <dsp:cNvSpPr/>
      </dsp:nvSpPr>
      <dsp:spPr>
        <a:xfrm rot="10800000">
          <a:off x="0" y="2963950"/>
          <a:ext cx="7416824" cy="537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аналитические отчёты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2963950"/>
        <a:ext cx="7416824" cy="349175"/>
      </dsp:txXfrm>
    </dsp:sp>
    <dsp:sp modelId="{AB95F621-81EF-405F-A904-F3F648F9D132}">
      <dsp:nvSpPr>
        <dsp:cNvPr id="0" name=""/>
        <dsp:cNvSpPr/>
      </dsp:nvSpPr>
      <dsp:spPr>
        <a:xfrm rot="10800000">
          <a:off x="0" y="2431808"/>
          <a:ext cx="7416824" cy="537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программа ИПР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2431808"/>
        <a:ext cx="7416824" cy="349175"/>
      </dsp:txXfrm>
    </dsp:sp>
    <dsp:sp modelId="{B87B8CC1-1E05-48FA-AF60-A49D450AB08F}">
      <dsp:nvSpPr>
        <dsp:cNvPr id="0" name=""/>
        <dsp:cNvSpPr/>
      </dsp:nvSpPr>
      <dsp:spPr>
        <a:xfrm rot="10800000">
          <a:off x="0" y="1755749"/>
          <a:ext cx="7416824" cy="6813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приказ об утверждении протокола совета профилактики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(на котором принята программа)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1755749"/>
        <a:ext cx="7416824" cy="442688"/>
      </dsp:txXfrm>
    </dsp:sp>
    <dsp:sp modelId="{FBD3CA1A-EB30-459B-93EC-3ABDDB6D90F8}">
      <dsp:nvSpPr>
        <dsp:cNvPr id="0" name=""/>
        <dsp:cNvSpPr/>
      </dsp:nvSpPr>
      <dsp:spPr>
        <a:xfrm rot="10800000">
          <a:off x="0" y="1066970"/>
          <a:ext cx="7416824" cy="6940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выписка из протокола совета профилактики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(о принятии к исполнению программы ИПР)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1066970"/>
        <a:ext cx="7416824" cy="450953"/>
      </dsp:txXfrm>
    </dsp:sp>
    <dsp:sp modelId="{167DC788-6939-4839-B2F5-67DBD6315BFC}">
      <dsp:nvSpPr>
        <dsp:cNvPr id="0" name=""/>
        <dsp:cNvSpPr/>
      </dsp:nvSpPr>
      <dsp:spPr>
        <a:xfrm rot="10800000">
          <a:off x="0" y="534828"/>
          <a:ext cx="7416824" cy="537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 приказ об организации ИПР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534828"/>
        <a:ext cx="7416824" cy="349175"/>
      </dsp:txXfrm>
    </dsp:sp>
    <dsp:sp modelId="{C24AF85B-3042-4857-B09B-81957D9C54AB}">
      <dsp:nvSpPr>
        <dsp:cNvPr id="0" name=""/>
        <dsp:cNvSpPr/>
      </dsp:nvSpPr>
      <dsp:spPr>
        <a:xfrm rot="10800000">
          <a:off x="0" y="0"/>
          <a:ext cx="7416824" cy="537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основание</a:t>
          </a:r>
          <a:endParaRPr lang="ru-RU" sz="1600" b="1" kern="1200" dirty="0">
            <a:solidFill>
              <a:schemeClr val="bg1"/>
            </a:solidFill>
          </a:endParaRPr>
        </a:p>
      </dsp:txBody>
      <dsp:txXfrm rot="10800000">
        <a:off x="0" y="0"/>
        <a:ext cx="7416824" cy="34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253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253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r">
              <a:defRPr sz="1200"/>
            </a:lvl1pPr>
          </a:lstStyle>
          <a:p>
            <a:fld id="{9C42D0B4-3E6C-4125-AD4C-CDB60FF76AE2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4" tIns="46337" rIns="92674" bIns="463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2"/>
          </a:xfrm>
          <a:prstGeom prst="rect">
            <a:avLst/>
          </a:prstGeom>
        </p:spPr>
        <p:txBody>
          <a:bodyPr vert="horz" lIns="92674" tIns="46337" rIns="92674" bIns="463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7075"/>
            <a:ext cx="2945659" cy="496253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7075"/>
            <a:ext cx="2945659" cy="496253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r">
              <a:defRPr sz="1200"/>
            </a:lvl1pPr>
          </a:lstStyle>
          <a:p>
            <a:fld id="{9FD1AAD5-4D75-42F5-9DB9-2C06A3318E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5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1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9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0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8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3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4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03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4760-ECB1-4EB1-A1D1-55EF1F3900C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246F-B303-4990-BF5A-23E3887B7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941168"/>
            <a:ext cx="8218311" cy="1916832"/>
          </a:xfrm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  <a:buClr>
                <a:srgbClr val="FE8637"/>
              </a:buClr>
              <a:buSzPct val="70000"/>
            </a:pP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Ермак Т.В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начальник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учебно-методического отдела </a:t>
            </a:r>
          </a:p>
          <a:p>
            <a:pPr lvl="0" algn="r">
              <a:spcBef>
                <a:spcPts val="0"/>
              </a:spcBef>
              <a:buClr>
                <a:srgbClr val="FE8637"/>
              </a:buClr>
              <a:buSzPct val="70000"/>
            </a:pP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идеологической и воспитательной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государственного</a:t>
            </a:r>
          </a:p>
          <a:p>
            <a:pPr lvl="0" algn="r">
              <a:spcBef>
                <a:spcPts val="0"/>
              </a:spcBef>
              <a:buClr>
                <a:srgbClr val="FE8637"/>
              </a:buClr>
              <a:buSzPct val="70000"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 «Гомельский областной </a:t>
            </a:r>
            <a:b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образования» </a:t>
            </a:r>
          </a:p>
          <a:p>
            <a:pPr algn="l" eaLnBrk="1" hangingPunct="1">
              <a:spcBef>
                <a:spcPts val="0"/>
              </a:spcBef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50" y="4581128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179512" y="4535409"/>
            <a:ext cx="8970438" cy="4571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3200" b="1" dirty="0">
                <a:solidFill>
                  <a:srgbClr val="000066"/>
                </a:solidFill>
                <a:latin typeface="Times New Roman"/>
                <a:ea typeface="Calibri"/>
                <a:cs typeface="Arial"/>
              </a:rPr>
              <a:t>Индивидуальная профилактическая работа с учащимися: проблемные вопросы и пути их решения</a:t>
            </a:r>
            <a:endParaRPr lang="ru-RU" sz="3200" b="1" dirty="0">
              <a:solidFill>
                <a:srgbClr val="000066"/>
              </a:solidFill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07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90244"/>
            <a:ext cx="7560840" cy="936104"/>
          </a:xfrm>
        </p:spPr>
        <p:txBody>
          <a:bodyPr>
            <a:normAutofit/>
          </a:bodyPr>
          <a:lstStyle/>
          <a:p>
            <a:pPr algn="ctr">
              <a:lnSpc>
                <a:spcPts val="3200"/>
              </a:lnSpc>
            </a:pP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МЕЖВЕДОМСТВЕННЫЙ ХАРАКТЕР ВЗАИМОДЕЙСТВИЯ</a:t>
            </a:r>
            <a:endParaRPr lang="en-US" sz="2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Родительское собр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4" y="1124744"/>
            <a:ext cx="993978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4894" y="1228704"/>
            <a:ext cx="778720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обращаться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(по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необходимости) с запросом 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инспекцию по делам несовершеннолетних, социально-педагогический центр, центр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коррекционно-развивающего обучения и реабилитации,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о предоставлении планируемых мероприятий с обучающимся и его родителями для последующего включения 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программу;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привлекать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 с родителями иногородних учащихся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оциально-педагогический центров;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включать в программу порядок взаимодействия учреждений образования и инспекции по делам несовершеннолетних в случае отсутствия учащегося на учебных занятиях (информировать в течение дня ИДН по месту фактического проживания об отсутствии на занятиях учащегося, с которым субъектами профилактики проводится ИПР)</a:t>
            </a:r>
          </a:p>
          <a:p>
            <a:pPr algn="just">
              <a:buFont typeface="Wingdings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9" descr="Картинки по запросу СОДЕРЖА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57192"/>
            <a:ext cx="1404156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9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Прямоугольник 4"/>
          <p:cNvSpPr>
            <a:spLocks noChangeArrowheads="1"/>
          </p:cNvSpPr>
          <p:nvPr/>
        </p:nvSpPr>
        <p:spPr bwMode="auto">
          <a:xfrm>
            <a:off x="323528" y="1853834"/>
            <a:ext cx="8712968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2" name="Прямоугольник 6"/>
          <p:cNvSpPr>
            <a:spLocks noChangeArrowheads="1"/>
          </p:cNvSpPr>
          <p:nvPr/>
        </p:nvSpPr>
        <p:spPr bwMode="auto">
          <a:xfrm>
            <a:off x="1043608" y="5484021"/>
            <a:ext cx="7848872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ОБЯЗАТЕЛЬНО!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участию в рассмотрении вопроса о проведении ИПР приглашаются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родители (законные представители)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несовершеннолетнего. </a:t>
            </a:r>
            <a:endParaRPr lang="ru-RU" alt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Могут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быть приглашены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представители государственных органов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учреждений и иных организаций, которые будут привлечены к реализации мероприятий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программы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3" name="Прямоугольник 7"/>
          <p:cNvSpPr>
            <a:spLocks noChangeArrowheads="1"/>
          </p:cNvSpPr>
          <p:nvPr/>
        </p:nvSpPr>
        <p:spPr bwMode="auto">
          <a:xfrm>
            <a:off x="952072" y="5484021"/>
            <a:ext cx="7616395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32656"/>
            <a:ext cx="6732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80000"/>
              </a:lnSpc>
              <a:spcBef>
                <a:spcPct val="0"/>
              </a:spcBef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учреждения образования по профилактике </a:t>
            </a:r>
          </a:p>
          <a:p>
            <a:pPr algn="ctr" defTabSz="457200">
              <a:lnSpc>
                <a:spcPct val="80000"/>
              </a:lnSpc>
              <a:spcBef>
                <a:spcPct val="0"/>
              </a:spcBef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 и правонарушений несовершеннолетних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917431"/>
            <a:ext cx="676875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 течение 14 календарных дней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 дня поступления в учреждение образования документа, являющегося основанием для проведения ИПР</a:t>
            </a:r>
            <a:endParaRPr lang="ru-RU" altLang="ru-RU"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86397468"/>
              </p:ext>
            </p:extLst>
          </p:nvPr>
        </p:nvGraphicFramePr>
        <p:xfrm>
          <a:off x="323528" y="1858725"/>
          <a:ext cx="8400256" cy="356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851921" y="1501967"/>
            <a:ext cx="360039" cy="41486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Picture 2" descr="H:\Для презентаций\для презент символы\vnimani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2" y="5259176"/>
            <a:ext cx="857250" cy="1452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56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491" y="620688"/>
            <a:ext cx="6186667" cy="562074"/>
          </a:xfrm>
        </p:spPr>
        <p:txBody>
          <a:bodyPr>
            <a:normAutofit fontScale="90000"/>
          </a:bodyPr>
          <a:lstStyle/>
          <a:p>
            <a:pPr lvl="0" defTabSz="457200">
              <a:lnSpc>
                <a:spcPct val="80000"/>
              </a:lnSpc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учреждения образования по профилактике </a:t>
            </a:r>
            <a:b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 и правонарушений несовершеннолетних</a:t>
            </a:r>
            <a:b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412" y="1325528"/>
            <a:ext cx="8229600" cy="4525963"/>
          </a:xfrm>
        </p:spPr>
        <p:txBody>
          <a:bodyPr/>
          <a:lstStyle/>
          <a:p>
            <a:pPr marL="0" lvl="0" indent="0" algn="ctr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353535"/>
              </a:buClr>
              <a:buNone/>
            </a:pPr>
            <a:endParaRPr lang="ru-RU" altLang="ru-RU" sz="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53535"/>
              </a:buClr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062" y="431455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критерий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анализа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динамика позитивных изменений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7406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поведении несовершеннолетнего</a:t>
            </a:r>
            <a:endParaRPr lang="ru-RU" dirty="0">
              <a:solidFill>
                <a:srgbClr val="17406D">
                  <a:lumMod val="75000"/>
                </a:srgb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5473483" y="4484358"/>
            <a:ext cx="775451" cy="122262"/>
          </a:xfrm>
          <a:prstGeom prst="rightArrow">
            <a:avLst/>
          </a:prstGeom>
          <a:solidFill>
            <a:srgbClr val="99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28481" y="3662767"/>
            <a:ext cx="1789300" cy="468706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5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30120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353535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внесения изменений или дополнений в программу ИПР - рассматриваем на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заседании совета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и оформляем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приложением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971684" y="2083235"/>
            <a:ext cx="360039" cy="41486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7859" y="1196752"/>
            <a:ext cx="7927728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353535"/>
              </a:buClr>
            </a:pP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эффективности мероприятий в отношении несовершеннолетних, с которыми проводится ИПР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8688" y="2547721"/>
            <a:ext cx="7927728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 eaLnBrk="0" fontAlgn="base" hangingPunct="0">
              <a:spcAft>
                <a:spcPct val="0"/>
              </a:spcAft>
              <a:buClr>
                <a:srgbClr val="353535"/>
              </a:buClr>
            </a:pP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 реже 1  раз  в  квартал в отношении всех несовершеннолетних</a:t>
            </a:r>
          </a:p>
          <a:p>
            <a:pPr lvl="0" algn="ctr" defTabSz="457200" eaLnBrk="0" fontAlgn="base" hangingPunct="0">
              <a:spcAft>
                <a:spcPct val="0"/>
              </a:spcAft>
              <a:buClr>
                <a:srgbClr val="353535"/>
              </a:buClr>
            </a:pP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1 раз в три месяца от начала каждой программы ИПР  </a:t>
            </a:r>
            <a:endParaRPr lang="ru-RU" altLang="ru-RU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9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404664"/>
            <a:ext cx="7560840" cy="70609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ДОКУМЕНТИРОВАНИЕ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ИНДИВИДУАЛЬНОЙ </a:t>
            </a:r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ПРОФИЛАКТИЧЕСКОЙ РАБОТЫ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419294"/>
              </p:ext>
            </p:extLst>
          </p:nvPr>
        </p:nvGraphicFramePr>
        <p:xfrm>
          <a:off x="1187624" y="1196752"/>
          <a:ext cx="741682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:\Для презентаций\для презент символы\vnimani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57250" cy="1452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38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536" y="2372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ПРОГРАММЫ </a:t>
            </a:r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ИНДИВИДУАЛЬНОЙ ПРОФИЛАКТИЧЕСКОЙ РАБОТЫ </a:t>
            </a:r>
            <a:endParaRPr lang="ru-RU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75092"/>
            <a:ext cx="79496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изменения места обучения несовершеннолетнего реализация мероприятий программы ИПР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прекращается!</a:t>
            </a:r>
            <a:endParaRPr lang="ru-RU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97164"/>
              </p:ext>
            </p:extLst>
          </p:nvPr>
        </p:nvGraphicFramePr>
        <p:xfrm>
          <a:off x="323528" y="2276872"/>
          <a:ext cx="8381682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90841"/>
                <a:gridCol w="4190841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    При перемене места обучения несовершеннолетнего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    Материалы ИПР  передаются из одного учреждения в другое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6552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Несовершеннолетний нигде не учится и не работает после окончания (отчисления) из учреждения образования, когда срок проведения ИПР не закончен и нет оснований для прекращения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    Мероприятия ИПР реализует СПЦ по месту жительства несовершеннолетнего и его законных представителей (при этом могут быть запрошены материалы из учреждений образования, где ранее обучался н/л)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При окончании учреждения общего среднего образования в летний период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    ИПР продолжает учреждение общего среднего образования до передачи материалов в учреждение ПТО, ССО, УВО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6732240" y="1484784"/>
            <a:ext cx="1789300" cy="648072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5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193" y="404664"/>
            <a:ext cx="7344816" cy="360040"/>
          </a:xfrm>
        </p:spPr>
        <p:txBody>
          <a:bodyPr>
            <a:noAutofit/>
          </a:bodyPr>
          <a:lstStyle/>
          <a:p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ТРЕБОВАНИЯ К ОРГАНИЗАЦИИ</a:t>
            </a:r>
            <a:b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</a:br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ИНДИВИДУАЛЬНОЙ </a:t>
            </a:r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ПРОФИЛАКТИЧЕСКОЙ РАБОТЫ </a:t>
            </a:r>
            <a:endParaRPr lang="ru-RU" sz="2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688" y="123425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сроки начала и окончания ИПР в соответствии с требованиями</a:t>
            </a:r>
            <a:r>
              <a:rPr lang="ru-RU" dirty="0" smtClean="0">
                <a:solidFill>
                  <a:srgbClr val="000066"/>
                </a:solidFill>
                <a:latin typeface="Times New Roman"/>
                <a:ea typeface="Calibri"/>
              </a:rPr>
              <a:t> Закона РБ №200-З от 31.05.2003 «Об основах системы профилактики безнадзорности и правонарушений несовершеннолетних»;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качественное проведение социально-педагогической и психологической диагностик на этапе подготовки программы ИПР;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формализм при планировании мероприятий программы ИПР;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постоянное взаимодействие педагогических работников с несовершеннолетним и его родителями (законными представителями) при реализации программы ИПР;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сроки рассмотрения программы ИПР, промежуточных и итогового результатов реализации мероприятий программы ИПР;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требования к разработке и оформлению программы ИПР</a:t>
            </a:r>
          </a:p>
          <a:p>
            <a:pPr algn="just"/>
            <a:endParaRPr lang="ru-RU" sz="1600" dirty="0">
              <a:solidFill>
                <a:srgbClr val="000066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6985" y="983965"/>
            <a:ext cx="1789300" cy="468706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5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1083339"/>
            <a:ext cx="513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УЧЕБНОМ ГОДУ НЕОБХОДИМО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204576"/>
            <a:ext cx="820891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49580" algn="just"/>
            <a:r>
              <a:rPr lang="ru-RU" sz="2400" b="1" i="1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«Истинная </a:t>
            </a:r>
            <a:r>
              <a:rPr lang="ru-RU" sz="2400" b="1" i="1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цена 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помощи всегда </a:t>
            </a:r>
            <a:r>
              <a:rPr lang="ru-RU" sz="2400" b="1" i="1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находится в прямой зависимости от того, каким образом её 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оказывают»</a:t>
            </a:r>
          </a:p>
          <a:p>
            <a:pPr indent="449580" algn="just"/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Сэмюэл</a:t>
            </a:r>
            <a:r>
              <a:rPr lang="ru-RU" sz="2000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Джонсен</a:t>
            </a:r>
            <a:endParaRPr lang="ru-RU" sz="2000" i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644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1" y="692696"/>
            <a:ext cx="6295497" cy="504056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ДОКУМЕНТЫ, </a:t>
            </a:r>
            <a:br>
              <a:rPr lang="ru-RU" alt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r>
              <a:rPr lang="ru-RU" alt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0" t="21522" r="19770" b="21951"/>
          <a:stretch/>
        </p:blipFill>
        <p:spPr bwMode="auto">
          <a:xfrm>
            <a:off x="683568" y="1484784"/>
            <a:ext cx="3461272" cy="489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809387" y="2236444"/>
            <a:ext cx="3017520" cy="847202"/>
          </a:xfrm>
          <a:prstGeom prst="flowChartAlternateProcess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24793" t="12780" r="15278" b="7110"/>
          <a:stretch/>
        </p:blipFill>
        <p:spPr>
          <a:xfrm>
            <a:off x="4521382" y="1484784"/>
            <a:ext cx="3548231" cy="4966510"/>
          </a:xfrm>
          <a:prstGeom prst="rect">
            <a:avLst/>
          </a:prstGeom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4932040" y="2660045"/>
            <a:ext cx="3017520" cy="847202"/>
          </a:xfrm>
          <a:prstGeom prst="flowChartAlternateProcess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3826908" y="3638934"/>
            <a:ext cx="961604" cy="32910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7982844"/>
              </p:ext>
            </p:extLst>
          </p:nvPr>
        </p:nvGraphicFramePr>
        <p:xfrm>
          <a:off x="1547664" y="1844824"/>
          <a:ext cx="7140387" cy="4180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6019" name="Picture 19" descr="Картинки по запросу СОДЕРЖАНИ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1260140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-180528" y="216809"/>
            <a:ext cx="7740352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1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ОСНОВАНИЯ ДЛЯ ПРОВЕДЕНИЯ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1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altLang="ru-RU" sz="21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</a:t>
            </a:r>
          </a:p>
        </p:txBody>
      </p:sp>
      <p:sp>
        <p:nvSpPr>
          <p:cNvPr id="86021" name="Прямоугольник 3"/>
          <p:cNvSpPr>
            <a:spLocks noChangeArrowheads="1"/>
          </p:cNvSpPr>
          <p:nvPr/>
        </p:nvSpPr>
        <p:spPr bwMode="auto">
          <a:xfrm>
            <a:off x="755576" y="5877272"/>
            <a:ext cx="81377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ИПР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получения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 (УВР)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236296" y="5347276"/>
            <a:ext cx="1512168" cy="519263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58897"/>
            <a:ext cx="81003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Закон Республики Беларусь</a:t>
            </a:r>
            <a:endParaRPr lang="ru-RU" sz="16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31 мая 2003 г. N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200-З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«ОБ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ОСНОВАХ СИСТЕМЫ ПРОФИЛАКТИКИ БЕЗНАДЗОРНОСТИ И ПРАВОНАРУШЕНИЙ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НЕСОВЕРШЕННОЛЕТНИХ»</a:t>
            </a:r>
            <a:endParaRPr lang="ru-RU" sz="1200" i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2097168"/>
            <a:ext cx="540460" cy="43204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69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-252536" y="312738"/>
            <a:ext cx="7508976" cy="8429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alt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r>
              <a:rPr lang="ru-RU" alt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8" name="AutoShape 7" descr="https://tobacco21.org/wp-content/uploads/2014/10/92728951.jpg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endParaRPr lang="ru-RU" alt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9" name="AutoShape 9" descr="https://tobacco21.org/wp-content/uploads/2014/10/92728951.jpg"/>
          <p:cNvSpPr>
            <a:spLocks noChangeAspect="1" noChangeArrowheads="1"/>
          </p:cNvSpPr>
          <p:nvPr/>
        </p:nvSpPr>
        <p:spPr bwMode="auto">
          <a:xfrm>
            <a:off x="1373981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 3" panose="05040102010807070707" pitchFamily="18" charset="2"/>
              <a:buNone/>
            </a:pPr>
            <a:endParaRPr lang="ru-RU" alt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155701"/>
            <a:ext cx="3720675" cy="544165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052736"/>
            <a:ext cx="4572000" cy="3988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Программа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индивидуальной профилактической работы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endParaRPr lang="ru-RU" sz="16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составляется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 реализуется в учреждениях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образования</a:t>
            </a: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формируется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 основе психологической и социально-педагогической диагностики несовершеннолетнего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3675" marR="181610" lvl="0" algn="ctr" defTabSz="457200" eaLnBrk="0" fontAlgn="base" hangingPunct="0">
              <a:lnSpc>
                <a:spcPct val="98000"/>
              </a:lnSpc>
              <a:spcBef>
                <a:spcPts val="1000"/>
              </a:spcBef>
              <a:spcAft>
                <a:spcPts val="305"/>
              </a:spcAft>
              <a:buClr>
                <a:srgbClr val="353535"/>
              </a:buClr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направлена на преодоление противоправного поведения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несовершеннолетних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381" y="5373216"/>
            <a:ext cx="4075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Законные представители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несовершеннолетнего являются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участниками реализации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мероприятий программы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170712" y="1665120"/>
            <a:ext cx="340852" cy="3237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06023" y="2807014"/>
            <a:ext cx="270230" cy="387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226804" y="4037159"/>
            <a:ext cx="284759" cy="43204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31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80528" y="239578"/>
            <a:ext cx="7596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ПРОГРАММА</a:t>
            </a:r>
          </a:p>
          <a:p>
            <a:pPr lvl="0" algn="ctr"/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ИНДИВИДУАЛЬНОЙ ПРОФИЛАКТИЧЕСКОЙ РАБОТЫ </a:t>
            </a:r>
            <a:endParaRPr lang="ru-RU" sz="2000" b="1" kern="0" dirty="0">
              <a:solidFill>
                <a:srgbClr val="000066"/>
              </a:solidFill>
              <a:latin typeface="Times New Roman"/>
              <a:ea typeface="Calibri"/>
            </a:endParaRPr>
          </a:p>
        </p:txBody>
      </p:sp>
      <p:pic>
        <p:nvPicPr>
          <p:cNvPr id="2050" name="Picture 2" descr="Родительское собр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96902" cy="1465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014597"/>
            <a:ext cx="8496944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Содержание мероприятий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отражает: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особенности личности, возраста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несовершеннолетнего; 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специфику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его психофизического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развития;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ближайшее окружение и условия семейного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воспитания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052" y="2543869"/>
            <a:ext cx="6253624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just">
              <a:lnSpc>
                <a:spcPct val="115000"/>
              </a:lnSpc>
            </a:pPr>
            <a:endParaRPr lang="ru-RU" sz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457200" lvl="0" algn="just">
              <a:lnSpc>
                <a:spcPct val="115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НЕОБХОДИМО: </a:t>
            </a:r>
          </a:p>
          <a:p>
            <a:pPr marL="742950" lvl="0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использовать комплекс диагностических методик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направленных на изучение акцентуаций характера, индивидуальных особенностей, эмоционального состояния несовершеннолетнего; уровня обучаемости;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взаимоотношений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между членами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семьи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6902" y="5653506"/>
            <a:ext cx="5904656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53360"/>
              </p:ext>
            </p:extLst>
          </p:nvPr>
        </p:nvGraphicFramePr>
        <p:xfrm>
          <a:off x="6804248" y="1916832"/>
          <a:ext cx="208823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3203848" y="2276872"/>
            <a:ext cx="413792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085" y="548104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C00000"/>
              </a:buClr>
              <a:buSzPct val="70000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отсутствия педагога-психолога в учреждении образования необходимо обратиться в социально-педагогический центр с запросом о проведении диагностик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8486" y="4797152"/>
            <a:ext cx="1405492" cy="473427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24194" y="260648"/>
            <a:ext cx="72164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СОДЕРЖАНИЕ ПРОГРАММЫ</a:t>
            </a:r>
          </a:p>
          <a:p>
            <a:pPr algn="ctr"/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ИНДИВИДУАЛЬНОЙ ПРОФИЛАКТИЧЕСКОЙ РАБОТЫ </a:t>
            </a:r>
            <a:endParaRPr lang="ru-RU" sz="2000" b="1" kern="0" dirty="0">
              <a:solidFill>
                <a:srgbClr val="000066"/>
              </a:solidFill>
              <a:latin typeface="Times New Roman"/>
              <a:ea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512" y="1196752"/>
            <a:ext cx="8531943" cy="421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НЕДОСТАТКИ: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мероприятия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не всегда адаптированы к конкретному несовершеннолетнему с учетом его индивидуальных особенностей (пола, возраста, когнитивных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функций и т.д.);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ероприятия переписываются из планов работы специалистов;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не предусматривают </a:t>
            </a:r>
            <a:r>
              <a:rPr lang="ru-RU" dirty="0">
                <a:solidFill>
                  <a:srgbClr val="002060"/>
                </a:solidFill>
                <a:latin typeface="Times New Roman"/>
              </a:rPr>
              <a:t>вовлечение несовершеннолетнего  в 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социально значимую </a:t>
            </a:r>
            <a:r>
              <a:rPr lang="ru-RU" dirty="0">
                <a:solidFill>
                  <a:srgbClr val="002060"/>
                </a:solidFill>
                <a:latin typeface="Times New Roman"/>
              </a:rPr>
              <a:t>деятельность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используются малоэффективные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формы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работы (беседы, лекции, консультации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);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/>
              </a:rPr>
              <a:t>запланированы консультации педагога-психолога для несовершеннолетнего и его родителей (законных представителей);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мероприятия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не направлены на достижение «Ожидаемых результатов реализации программы» (например, отсутствие фактов асоциального поведения;  соблюдение правил здорового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образа жизни,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изменение круга общения несовершеннолетнего и др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.)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6902" y="5653506"/>
            <a:ext cx="5904656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3214" y="5716063"/>
            <a:ext cx="854945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C00000"/>
              </a:buClr>
              <a:buSzPct val="70000"/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НЕОБХОДИМО: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планировать мероприятия с учётом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личностно ориентированного подхода,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несовершеннолетнего и его окружения в процесс преодоления проблемной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Родительское собр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6369"/>
            <a:ext cx="719976" cy="1161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6802138" y="5161175"/>
            <a:ext cx="1834821" cy="492331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10049"/>
              </p:ext>
            </p:extLst>
          </p:nvPr>
        </p:nvGraphicFramePr>
        <p:xfrm>
          <a:off x="922733" y="3501008"/>
          <a:ext cx="7416824" cy="18002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53830">
                  <a:extLst>
                    <a:ext uri="{9D8B030D-6E8A-4147-A177-3AD203B41FA5}">
                      <a16:colId xmlns:a16="http://schemas.microsoft.com/office/drawing/2014/main" xmlns="" val="477447881"/>
                    </a:ext>
                  </a:extLst>
                </a:gridCol>
                <a:gridCol w="1853830">
                  <a:extLst>
                    <a:ext uri="{9D8B030D-6E8A-4147-A177-3AD203B41FA5}">
                      <a16:colId xmlns:a16="http://schemas.microsoft.com/office/drawing/2014/main" xmlns="" val="3004887029"/>
                    </a:ext>
                  </a:extLst>
                </a:gridCol>
                <a:gridCol w="1854582">
                  <a:extLst>
                    <a:ext uri="{9D8B030D-6E8A-4147-A177-3AD203B41FA5}">
                      <a16:colId xmlns:a16="http://schemas.microsoft.com/office/drawing/2014/main" xmlns="" val="877642339"/>
                    </a:ext>
                  </a:extLst>
                </a:gridCol>
                <a:gridCol w="1854582">
                  <a:extLst>
                    <a:ext uri="{9D8B030D-6E8A-4147-A177-3AD203B41FA5}">
                      <a16:colId xmlns:a16="http://schemas.microsoft.com/office/drawing/2014/main" xmlns="" val="2670720581"/>
                    </a:ext>
                  </a:extLst>
                </a:gridCol>
              </a:tblGrid>
              <a:tr h="700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выполнении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extLst>
                  <a:ext uri="{0D108BD9-81ED-4DB2-BD59-A6C34878D82A}">
                    <a16:rowId xmlns:a16="http://schemas.microsoft.com/office/drawing/2014/main" xmlns="" val="3305133610"/>
                  </a:ext>
                </a:extLst>
              </a:tr>
              <a:tr h="10995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</a:t>
                      </a:r>
                      <a:r>
                        <a:rPr kumimoji="0" lang="ru-RU" alt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«Мои чувства и эмоции» 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21.06.2021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Т.Ф., педагог-психолог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21.06.2021</a:t>
                      </a:r>
                      <a:endParaRPr lang="en-US" sz="1400" b="0" u="sng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extLst>
                  <a:ext uri="{0D108BD9-81ED-4DB2-BD59-A6C34878D82A}">
                    <a16:rowId xmlns:a16="http://schemas.microsoft.com/office/drawing/2014/main" xmlns="" val="427790847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75535"/>
              </p:ext>
            </p:extLst>
          </p:nvPr>
        </p:nvGraphicFramePr>
        <p:xfrm>
          <a:off x="923462" y="1124745"/>
          <a:ext cx="7488832" cy="201622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71828">
                  <a:extLst>
                    <a:ext uri="{9D8B030D-6E8A-4147-A177-3AD203B41FA5}">
                      <a16:colId xmlns:a16="http://schemas.microsoft.com/office/drawing/2014/main" xmlns="" val="477447881"/>
                    </a:ext>
                  </a:extLst>
                </a:gridCol>
                <a:gridCol w="1871828">
                  <a:extLst>
                    <a:ext uri="{9D8B030D-6E8A-4147-A177-3AD203B41FA5}">
                      <a16:colId xmlns:a16="http://schemas.microsoft.com/office/drawing/2014/main" xmlns="" val="3004887029"/>
                    </a:ext>
                  </a:extLst>
                </a:gridCol>
                <a:gridCol w="1872588">
                  <a:extLst>
                    <a:ext uri="{9D8B030D-6E8A-4147-A177-3AD203B41FA5}">
                      <a16:colId xmlns:a16="http://schemas.microsoft.com/office/drawing/2014/main" xmlns="" val="877642339"/>
                    </a:ext>
                  </a:extLst>
                </a:gridCol>
                <a:gridCol w="1872588">
                  <a:extLst>
                    <a:ext uri="{9D8B030D-6E8A-4147-A177-3AD203B41FA5}">
                      <a16:colId xmlns:a16="http://schemas.microsoft.com/office/drawing/2014/main" xmlns="" val="2670720581"/>
                    </a:ext>
                  </a:extLst>
                </a:gridCol>
              </a:tblGrid>
              <a:tr h="750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выполнении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 anchor="ctr"/>
                </a:tc>
                <a:extLst>
                  <a:ext uri="{0D108BD9-81ED-4DB2-BD59-A6C34878D82A}">
                    <a16:rowId xmlns:a16="http://schemas.microsoft.com/office/drawing/2014/main" xmlns="" val="3305133610"/>
                  </a:ext>
                </a:extLst>
              </a:tr>
              <a:tr h="126533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с мамой Иванова И.И.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– июнь</a:t>
                      </a: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(«по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необходимости», «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обращения», «по запросам») 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Классный руководитель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Выполнено</a:t>
                      </a:r>
                      <a:endParaRPr lang="en-US" sz="1400" b="0" u="sng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17" marR="42517" marT="0" marB="0"/>
                </a:tc>
                <a:extLst>
                  <a:ext uri="{0D108BD9-81ED-4DB2-BD59-A6C34878D82A}">
                    <a16:rowId xmlns:a16="http://schemas.microsoft.com/office/drawing/2014/main" xmlns="" val="4277908478"/>
                  </a:ext>
                </a:extLst>
              </a:tr>
            </a:tbl>
          </a:graphicData>
        </a:graphic>
      </p:graphicFrame>
      <p:pic>
        <p:nvPicPr>
          <p:cNvPr id="4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4" y="1268761"/>
            <a:ext cx="43204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95804" y="3573016"/>
            <a:ext cx="599160" cy="79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5363" y="300902"/>
            <a:ext cx="751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3175" cmpd="sng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ОФОРМЛЕНИИ ПРОГРАММЫ</a:t>
            </a:r>
          </a:p>
          <a:p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ИНДИВИДУАЛЬНОЙ ПРОФИЛАКТИЧЕСКОЙ РАБОТЫ</a:t>
            </a:r>
            <a:r>
              <a:rPr lang="ru-RU" sz="2000" b="1" kern="0" dirty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9437" y="5661248"/>
            <a:ext cx="8061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sz="1400" b="1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Индивидуальные</a:t>
            </a:r>
            <a:r>
              <a:rPr lang="ru-RU" sz="1400" b="1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групповые занятия, консультации специалистов СППС регистрируются </a:t>
            </a:r>
            <a:r>
              <a:rPr lang="ru-RU" sz="1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соответствующих журналах. </a:t>
            </a:r>
            <a:endParaRPr lang="ru-RU" sz="1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>
              <a:buClr>
                <a:srgbClr val="F0A22E"/>
              </a:buClr>
              <a:buSzPct val="70000"/>
              <a:defRPr/>
            </a:pPr>
            <a:r>
              <a:rPr lang="ru-RU" sz="1400" b="1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Мероприятия по реализации программы </a:t>
            </a:r>
            <a:r>
              <a:rPr lang="ru-RU" sz="1400" b="1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классными руководителями, педагогом </a:t>
            </a:r>
            <a:r>
              <a:rPr lang="ru-RU" sz="1400" b="1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1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регистрируются 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соответствующей документации</a:t>
            </a:r>
            <a:endParaRPr lang="ru-RU" kern="0" dirty="0">
              <a:solidFill>
                <a:srgbClr val="00206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347220" y="5127739"/>
            <a:ext cx="1512168" cy="519263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9262" y="1037606"/>
            <a:ext cx="4176464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несовершеннолетнего: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 возраста, с которого наступает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</a:p>
          <a:p>
            <a:pPr algn="just">
              <a:lnSpc>
                <a:spcPct val="107000"/>
              </a:lnSpc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несовершеннолетнего: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абзацем 9 статьи 5 Закона Республики Беларусь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основах системы профилактики безнадзорности и правонарушений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несовершеннолетних»: 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совершил уголовно-наказуемое деяние до достижения возраста, с которого наступает уголовная 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265995"/>
            <a:ext cx="4176464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и дата поступления документа, являющегося основанием для проведения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ИПР: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07-13/1093 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04.12.2020</a:t>
            </a:r>
          </a:p>
          <a:p>
            <a:pPr algn="just">
              <a:lnSpc>
                <a:spcPct val="107000"/>
              </a:lnSpc>
            </a:pPr>
            <a:endPara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дата поступления документа, являющегося основанием для проведения ИПР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07-13/1093 от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04.12.2020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._________)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0" y="4532825"/>
            <a:ext cx="334397" cy="44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295850" y="5560858"/>
            <a:ext cx="496710" cy="65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3" y="1268760"/>
            <a:ext cx="32403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76247" y="2427022"/>
            <a:ext cx="509345" cy="67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26064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3175" cmpd="sng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ОШИБКИ ПРИ ОФОРМЛЕНИИ ПРОГРАММЫ</a:t>
            </a:r>
          </a:p>
          <a:p>
            <a:r>
              <a:rPr lang="ru-RU" sz="2000" b="1" kern="0" dirty="0" smtClean="0">
                <a:solidFill>
                  <a:srgbClr val="000066"/>
                </a:solidFill>
                <a:latin typeface="Times New Roman"/>
                <a:ea typeface="Calibri"/>
              </a:rPr>
              <a:t>ИНДИВИДУАЛЬНОЙ </a:t>
            </a:r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ПРОФИЛАКТИЧЕСКОЙ РАБОТЫ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28" t="28857" r="27653" b="20007"/>
          <a:stretch/>
        </p:blipFill>
        <p:spPr bwMode="auto">
          <a:xfrm>
            <a:off x="5220072" y="1124744"/>
            <a:ext cx="3384376" cy="512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2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500" y="1268760"/>
            <a:ext cx="40995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Выявленная проблемная ситуация: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административного правонарушения по ч.1 ст. 18.19 КоАП Республики Беларусь (управление ТС без права управления)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Выявленная проблемная ситуация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высокий уровень личностной тревожности, заниженная самооценка, подверженность чужому влиянию,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</a:rPr>
              <a:t>общение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</a:rPr>
              <a:t>с группой сверстников с антиобщественной направленностью, не сформированы жизненные цели,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нарушены детско-родительские отношения и т.д. </a:t>
            </a:r>
            <a:r>
              <a:rPr lang="ru-RU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(т.е. на основании проведенной социально-педагогической, психологической диагностик)</a:t>
            </a:r>
            <a:endParaRPr lang="en-US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3" y="1556793"/>
            <a:ext cx="43204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233341" y="3573016"/>
            <a:ext cx="599160" cy="79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72" y="251385"/>
            <a:ext cx="717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ln w="3175" cmpd="sng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ОШИБКИ ПРИ ОФОРМЛЕНИИ ПРОГРАММЫ</a:t>
            </a:r>
          </a:p>
          <a:p>
            <a:pPr lvl="0"/>
            <a:r>
              <a:rPr lang="ru-RU" sz="2000" b="1" kern="0" dirty="0">
                <a:solidFill>
                  <a:srgbClr val="000066"/>
                </a:solidFill>
                <a:latin typeface="Times New Roman"/>
                <a:ea typeface="Calibri"/>
              </a:rPr>
              <a:t>ИНДИВИДУАЛЬНОЙ ПРОФИЛАКТИЧЕСКОЙ РАБОТЫ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28" t="28857" r="27653" b="20007"/>
          <a:stretch/>
        </p:blipFill>
        <p:spPr bwMode="auto">
          <a:xfrm>
            <a:off x="5220072" y="1124744"/>
            <a:ext cx="3384376" cy="512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6901</TotalTime>
  <Words>1188</Words>
  <Application>Microsoft Office PowerPoint</Application>
  <PresentationFormat>Экран (4:3)</PresentationFormat>
  <Paragraphs>163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НОРМАТИВНЫЕ ПРАВОВЫЕ ДОКУМЕНТЫ,  МЕТОДИЧЕСКИЕ РЕКОМЕНДАЦИИ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МЕЖВЕДОМСТВЕННЫЙ ХАРАКТЕР ВЗАИМОДЕЙСТВИЯ</vt:lpstr>
      <vt:lpstr>Презентация PowerPoint</vt:lpstr>
      <vt:lpstr>Совет учреждения образования по профилактике  безнадзорности и правонарушений несовершеннолетних </vt:lpstr>
      <vt:lpstr>ДОКУМЕНТИРОВАНИЕ  ИНДИВИДУАЛЬНОЙ ПРОФИЛАКТИЧЕСКОЙ РАБОТЫ  </vt:lpstr>
      <vt:lpstr>Презентация PowerPoint</vt:lpstr>
      <vt:lpstr>ТРЕБОВАНИЯ К ОРГАНИЗАЦИИ ИНДИВИДУАЛЬНОЙ ПРОФИЛАКТИЧЕСКОЙ РАБОТЫ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633</cp:revision>
  <cp:lastPrinted>2021-08-11T09:47:21Z</cp:lastPrinted>
  <dcterms:created xsi:type="dcterms:W3CDTF">2018-01-11T10:41:20Z</dcterms:created>
  <dcterms:modified xsi:type="dcterms:W3CDTF">2021-08-17T19:09:06Z</dcterms:modified>
</cp:coreProperties>
</file>