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4" r:id="rId3"/>
    <p:sldId id="526" r:id="rId4"/>
    <p:sldId id="544" r:id="rId5"/>
    <p:sldId id="529" r:id="rId6"/>
    <p:sldId id="530" r:id="rId7"/>
    <p:sldId id="542" r:id="rId8"/>
    <p:sldId id="506" r:id="rId9"/>
    <p:sldId id="531" r:id="rId10"/>
    <p:sldId id="533" r:id="rId11"/>
    <p:sldId id="535" r:id="rId12"/>
    <p:sldId id="537" r:id="rId13"/>
    <p:sldId id="538" r:id="rId14"/>
    <p:sldId id="524" r:id="rId15"/>
    <p:sldId id="474" r:id="rId16"/>
    <p:sldId id="545" r:id="rId17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1629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7E"/>
    <a:srgbClr val="CC99FF"/>
    <a:srgbClr val="9EB4E6"/>
    <a:srgbClr val="607CCC"/>
    <a:srgbClr val="5982CB"/>
    <a:srgbClr val="990000"/>
    <a:srgbClr val="3851CC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831" autoAdjust="0"/>
  </p:normalViewPr>
  <p:slideViewPr>
    <p:cSldViewPr>
      <p:cViewPr varScale="1">
        <p:scale>
          <a:sx n="91" d="100"/>
          <a:sy n="91" d="100"/>
        </p:scale>
        <p:origin x="1314" y="90"/>
      </p:cViewPr>
      <p:guideLst>
        <p:guide orient="horz" pos="161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3974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3" tIns="45676" rIns="91353" bIns="456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166" y="0"/>
            <a:ext cx="4275560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3" tIns="45676" rIns="91353" bIns="456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0C78FE2-9ADD-4344-B8D0-C24B3C8D4AB1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6358"/>
            <a:ext cx="4273974" cy="3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3" tIns="45676" rIns="91353" bIns="456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166" y="6396358"/>
            <a:ext cx="4275560" cy="3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3" tIns="45676" rIns="91353" bIns="456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CFD61973-900D-4331-84BC-FE01066CD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92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277147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27" tIns="45263" rIns="90527" bIns="45263" numCol="1" anchor="t" anchorCtr="0" compatLnSpc="1">
            <a:prstTxWarp prst="textNoShape">
              <a:avLst/>
            </a:prstTxWarp>
          </a:bodyPr>
          <a:lstStyle>
            <a:lvl1pPr defTabSz="90864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587579" y="0"/>
            <a:ext cx="4277147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27" tIns="45263" rIns="90527" bIns="45263" numCol="1" anchor="t" anchorCtr="0" compatLnSpc="1">
            <a:prstTxWarp prst="textNoShape">
              <a:avLst/>
            </a:prstTxWarp>
          </a:bodyPr>
          <a:lstStyle>
            <a:lvl1pPr algn="r" defTabSz="90864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DA625D-7557-4D9F-94EA-8D2A793B9833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7088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6" rIns="91513" bIns="4575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85204" y="3200558"/>
            <a:ext cx="7895905" cy="30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27" tIns="45263" rIns="90527" bIns="45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396358"/>
            <a:ext cx="4277147" cy="3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27" tIns="45263" rIns="90527" bIns="45263" numCol="1" anchor="b" anchorCtr="0" compatLnSpc="1">
            <a:prstTxWarp prst="textNoShape">
              <a:avLst/>
            </a:prstTxWarp>
          </a:bodyPr>
          <a:lstStyle>
            <a:lvl1pPr defTabSz="908649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587579" y="6396358"/>
            <a:ext cx="4277147" cy="33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27" tIns="45263" rIns="90527" bIns="45263" numCol="1" anchor="b" anchorCtr="0" compatLnSpc="1">
            <a:prstTxWarp prst="textNoShape">
              <a:avLst/>
            </a:prstTxWarp>
          </a:bodyPr>
          <a:lstStyle>
            <a:lvl1pPr algn="r" defTabSz="907324" eaLnBrk="1" hangingPunct="1">
              <a:defRPr sz="1200">
                <a:latin typeface="Arial" pitchFamily="34" charset="0"/>
              </a:defRPr>
            </a:lvl1pPr>
          </a:lstStyle>
          <a:p>
            <a:fld id="{5AE3C8D8-2B72-4C3B-8C79-4A4B85389C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813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C663-136D-4EC5-A424-D8A211CA1578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3FDB2-EF1F-4F52-BBBF-EAFF2B0596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EC66-7B55-4DE8-850B-04F668DF6675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E85E-C092-47F5-82F0-0BCAA8A8B2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999A-685B-4187-B190-48C4C4BAAE34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60945-545B-4F57-9952-72A6F0BA85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F09FEE-B925-48F9-BD8D-188364C0F3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2691-6572-4CF0-805E-9A76F71344EB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72AC-6365-4B3D-B507-F0BBBB9139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BD5C-70DD-4CDB-8167-14686E58C93E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8B36-1C5D-49B9-8785-C578E5BEB9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9628-F262-4F90-AAA6-58A754705960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6FBCD-D3A6-4160-8392-4F16D169D9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CCB1-2B2A-4E1F-9F90-61C33F43283E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05E93-74DC-431D-87D2-6E8C517E83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A2F1-4D76-4208-AF4B-E21D151E24BA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C1187-D502-4355-928F-23F5FCB6FA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AA0B-1735-46FF-B009-DBCD52C805FB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3B717-9BCF-429A-8A60-7C9B8AF2AC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59CC-2B6C-480A-9305-B06B98C37287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9DE27-3674-4FB6-8E40-8282EAB902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14CE-F4F7-4A9D-BBEA-15B59125A4DE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159A-CD64-49D1-B59A-FCC0AAD42F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2940BA-E0D1-4192-9E8D-130F826899F5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DA37F36E-A69A-472B-8793-6B5CD990B1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28775"/>
            <a:ext cx="8999538" cy="33607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76000">
                <a:schemeClr val="bg1">
                  <a:lumMod val="95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1857364"/>
            <a:ext cx="9036050" cy="29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Анализ результатов республиканских контрольных работ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по учебным предметам «Физика», «Биология», «Математика» и изучению финансовой грамотности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797425"/>
            <a:ext cx="9107488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868863"/>
            <a:ext cx="9107488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905000"/>
            <a:ext cx="9107488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>
            <a:spLocks/>
          </p:cNvSpPr>
          <p:nvPr/>
        </p:nvSpPr>
        <p:spPr bwMode="auto">
          <a:xfrm>
            <a:off x="3714744" y="5143512"/>
            <a:ext cx="507209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Усенко </a:t>
            </a:r>
            <a:r>
              <a:rPr lang="ru-RU" altLang="ru-RU" sz="2000" dirty="0">
                <a:solidFill>
                  <a:srgbClr val="000099"/>
                </a:solidFill>
              </a:rPr>
              <a:t>Т.В.,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методист ГУ «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Мозырский</a:t>
            </a:r>
            <a:r>
              <a:rPr lang="ru-RU" altLang="ru-RU" sz="2000" dirty="0" smtClean="0">
                <a:solidFill>
                  <a:srgbClr val="000099"/>
                </a:solidFill>
              </a:rPr>
              <a:t> районный учебно-методический центр»</a:t>
            </a:r>
            <a:endParaRPr lang="en-US" alt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66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Анализ распределения результатов учащихся по уровням усвоения учебного материала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643053"/>
          <a:ext cx="8521351" cy="4000525"/>
        </p:xfrm>
        <a:graphic>
          <a:graphicData uri="http://schemas.openxmlformats.org/drawingml/2006/table">
            <a:tbl>
              <a:tblPr/>
              <a:tblGrid>
                <a:gridCol w="136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28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8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3134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количество учащихся, выполнивших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работу по </a:t>
                      </a:r>
                      <a:r>
                        <a:rPr lang="ru-RU" sz="16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Мозырскому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 району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высокий уровень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достаточный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уровень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удовлетвори-тельный </a:t>
                      </a:r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низкий уровень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"9"-"10"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"7"-"8"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"5"-"6"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"3"-"4"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"1"-"2"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"0"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28,9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44,4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24,4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9479" marR="9479" marT="9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96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Анализ распределения результатов учащихся по уровням усвоения учебного материала по учебному предмету «Математика»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49118"/>
              </p:ext>
            </p:extLst>
          </p:nvPr>
        </p:nvGraphicFramePr>
        <p:xfrm>
          <a:off x="142840" y="1643049"/>
          <a:ext cx="8677632" cy="3929089"/>
        </p:xfrm>
        <a:graphic>
          <a:graphicData uri="http://schemas.openxmlformats.org/drawingml/2006/table">
            <a:tbl>
              <a:tblPr/>
              <a:tblGrid>
                <a:gridCol w="85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6668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7205" marR="7205" marT="72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учащихся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высокий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достаточ</a:t>
                      </a:r>
                      <a:endParaRPr lang="ru-RU" sz="1400" b="0" i="0" u="none" strike="noStrike" dirty="0" smtClean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ный</a:t>
                      </a:r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удовлетворительный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низкий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7205" marR="7205" marT="72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"9"-"10"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"7"-"8"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"5"-"6"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"3"-"4"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"1"-"2"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1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7205" marR="7205" marT="72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4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базовый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(выставляется на основании суммарного балла за РКР)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21,9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Результаты промежуточной аттестации за </a:t>
                      </a:r>
                      <a:r>
                        <a:rPr lang="he-IL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׀׀ </a:t>
                      </a:r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четверть </a:t>
                      </a:r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2020/2021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уч. г. (отметка)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34,4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31,3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28,1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3,1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692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Анализ распределения результатов учащихся по уровням усвоения учебного материала по учебному предмету «Физика»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30459"/>
              </p:ext>
            </p:extLst>
          </p:nvPr>
        </p:nvGraphicFramePr>
        <p:xfrm>
          <a:off x="107504" y="1628800"/>
          <a:ext cx="8784975" cy="4059129"/>
        </p:xfrm>
        <a:graphic>
          <a:graphicData uri="http://schemas.openxmlformats.org/drawingml/2006/table">
            <a:tbl>
              <a:tblPr/>
              <a:tblGrid>
                <a:gridCol w="13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53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38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Физика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учащихся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высокий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достаточный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удовлетворительный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низкий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"9"-"10"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"7"-"8"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"5"-"6"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"3"-"4"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"1"-"2"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(выставляется на основании суммарного балла за РКР)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16,7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33,3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Результаты промежуточной аттестации за </a:t>
                      </a:r>
                      <a:r>
                        <a:rPr lang="he-IL" sz="15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׀׀ </a:t>
                      </a:r>
                      <a:r>
                        <a:rPr lang="ru-RU" sz="15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четверть </a:t>
                      </a:r>
                      <a:r>
                        <a:rPr lang="ru-RU" sz="15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2020/2021 </a:t>
                      </a:r>
                      <a:r>
                        <a:rPr lang="ru-RU" sz="15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уч. г. (отметка)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16,7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33,3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09538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Анализ распределения результатов учащихся по уровням усвоения учебного материала по учебному предмету «Биология»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21367"/>
              </p:ext>
            </p:extLst>
          </p:nvPr>
        </p:nvGraphicFramePr>
        <p:xfrm>
          <a:off x="179508" y="1556792"/>
          <a:ext cx="8640964" cy="4470609"/>
        </p:xfrm>
        <a:graphic>
          <a:graphicData uri="http://schemas.openxmlformats.org/drawingml/2006/table">
            <a:tbl>
              <a:tblPr/>
              <a:tblGrid>
                <a:gridCol w="136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3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25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66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38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Биология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количество учащихся,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выполнивших </a:t>
                      </a:r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работу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высокий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достаточный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уровень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удовлетворительный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низкий уровень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"9"-"10"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"7"-"8"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"5"-"6"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"3"-"4"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"1"-"2"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"0"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кол-во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(выставляется на основании суммарного балла за РКР)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71,4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14,3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14,3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Результаты промежуточной аттестации за </a:t>
                      </a:r>
                      <a:r>
                        <a:rPr lang="he-IL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׀׀ </a:t>
                      </a:r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четверть </a:t>
                      </a:r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2020/2021 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уч</a:t>
                      </a:r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. г. (отметка)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57,1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42,9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74125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30989" r="9469" b="21486"/>
          <a:stretch/>
        </p:blipFill>
        <p:spPr bwMode="auto">
          <a:xfrm>
            <a:off x="1331640" y="3633491"/>
            <a:ext cx="7896224" cy="33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1329" r="11458" b="12369"/>
          <a:stretch/>
        </p:blipFill>
        <p:spPr bwMode="auto">
          <a:xfrm>
            <a:off x="-87585" y="21754"/>
            <a:ext cx="7452320" cy="529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404664"/>
            <a:ext cx="283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https://www.adu.by/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95736" y="824457"/>
            <a:ext cx="864096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1400521"/>
            <a:ext cx="1830165" cy="7323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5"/>
          </p:cNvCxnSpPr>
          <p:nvPr/>
        </p:nvCxnSpPr>
        <p:spPr>
          <a:xfrm>
            <a:off x="2933288" y="1316158"/>
            <a:ext cx="990640" cy="45794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343800" y="5229200"/>
            <a:ext cx="1800200" cy="1440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372200" y="5805264"/>
            <a:ext cx="936104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23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985" t="16732" r="23518" b="3445"/>
          <a:stretch>
            <a:fillRect/>
          </a:stretch>
        </p:blipFill>
        <p:spPr bwMode="auto">
          <a:xfrm>
            <a:off x="611560" y="1018691"/>
            <a:ext cx="8078786" cy="58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971600" y="3938345"/>
            <a:ext cx="576064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08763" y="4725144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31640" y="26064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C00000"/>
                </a:solidFill>
              </a:rPr>
              <a:t>http://monitoring.adu.by/index.php/ru/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28775"/>
            <a:ext cx="8999538" cy="33607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76000">
                <a:schemeClr val="bg1">
                  <a:lumMod val="95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1857364"/>
            <a:ext cx="90360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Анализ результатов республиканских контрольных работ 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по учебным предметам «Физика», «Биология», «Математика» и изучению финансовой грамотности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797425"/>
            <a:ext cx="9107488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868863"/>
            <a:ext cx="9107488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905000"/>
            <a:ext cx="9107488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>
            <a:spLocks/>
          </p:cNvSpPr>
          <p:nvPr/>
        </p:nvSpPr>
        <p:spPr bwMode="auto">
          <a:xfrm>
            <a:off x="3714744" y="5143512"/>
            <a:ext cx="507209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Усенко </a:t>
            </a:r>
            <a:r>
              <a:rPr lang="ru-RU" altLang="ru-RU" sz="2000" dirty="0">
                <a:solidFill>
                  <a:srgbClr val="000099"/>
                </a:solidFill>
              </a:rPr>
              <a:t>Т.В.,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2000" dirty="0" smtClean="0">
                <a:solidFill>
                  <a:srgbClr val="000099"/>
                </a:solidFill>
              </a:rPr>
              <a:t>методист ГУ «</a:t>
            </a:r>
            <a:r>
              <a:rPr lang="ru-RU" altLang="ru-RU" sz="2000" dirty="0" err="1" smtClean="0">
                <a:solidFill>
                  <a:srgbClr val="000099"/>
                </a:solidFill>
              </a:rPr>
              <a:t>Мозырский</a:t>
            </a:r>
            <a:r>
              <a:rPr lang="ru-RU" altLang="ru-RU" sz="2000" dirty="0" smtClean="0">
                <a:solidFill>
                  <a:srgbClr val="000099"/>
                </a:solidFill>
              </a:rPr>
              <a:t> районный учебно-методический центр»</a:t>
            </a:r>
            <a:endParaRPr lang="en-US" alt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643174" y="1608138"/>
            <a:ext cx="2828939" cy="11779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</a:t>
            </a:r>
            <a:r>
              <a:rPr lang="ru-RU" alt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</a:t>
            </a:r>
            <a:r>
              <a:rPr lang="ru-RU" altLang="ru-RU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учреждений общего среднего образования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6357951" y="1608138"/>
            <a:ext cx="2679688" cy="11779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3264</a:t>
            </a: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631950" y="3357563"/>
            <a:ext cx="7165975" cy="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99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4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A0C105-24BE-4E36-A348-FE932D66F1C1}" type="slidenum">
              <a:rPr lang="ru-RU" altLang="ru-RU" sz="1600" b="0">
                <a:solidFill>
                  <a:srgbClr val="000099"/>
                </a:solidFill>
              </a:rPr>
              <a:pPr/>
              <a:t>2</a:t>
            </a:fld>
            <a:endParaRPr lang="ru-RU" altLang="ru-RU" sz="1600" b="0">
              <a:solidFill>
                <a:srgbClr val="000099"/>
              </a:solidFill>
            </a:endParaRP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071538" y="142852"/>
            <a:ext cx="70856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0099"/>
                </a:solidFill>
              </a:rPr>
              <a:t>Участники – учащиеся </a:t>
            </a:r>
            <a:r>
              <a:rPr lang="en-US" altLang="ru-RU" sz="3200" dirty="0" smtClean="0">
                <a:solidFill>
                  <a:srgbClr val="C00000"/>
                </a:solidFill>
              </a:rPr>
              <a:t>9</a:t>
            </a:r>
            <a:r>
              <a:rPr lang="en-US" altLang="ru-RU" sz="2800" dirty="0" smtClean="0">
                <a:solidFill>
                  <a:srgbClr val="000099"/>
                </a:solidFill>
              </a:rPr>
              <a:t> </a:t>
            </a:r>
            <a:r>
              <a:rPr lang="ru-RU" altLang="ru-RU" sz="2800" dirty="0" smtClean="0">
                <a:solidFill>
                  <a:srgbClr val="000099"/>
                </a:solidFill>
              </a:rPr>
              <a:t>классов </a:t>
            </a:r>
            <a:br>
              <a:rPr lang="ru-RU" altLang="ru-RU" sz="2800" dirty="0" smtClean="0">
                <a:solidFill>
                  <a:srgbClr val="000099"/>
                </a:solidFill>
              </a:rPr>
            </a:br>
            <a:r>
              <a:rPr lang="ru-RU" altLang="ru-RU" sz="2800" dirty="0" smtClean="0">
                <a:solidFill>
                  <a:srgbClr val="000099"/>
                </a:solidFill>
              </a:rPr>
              <a:t>учреждений общего среднего образования </a:t>
            </a:r>
          </a:p>
        </p:txBody>
      </p:sp>
      <p:pic>
        <p:nvPicPr>
          <p:cNvPr id="615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515"/>
            <a:ext cx="2590800" cy="16414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5472113" y="1708150"/>
            <a:ext cx="900112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4486"/>
              </p:ext>
            </p:extLst>
          </p:nvPr>
        </p:nvGraphicFramePr>
        <p:xfrm>
          <a:off x="1142976" y="3143248"/>
          <a:ext cx="7612908" cy="3571901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53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</a:t>
                      </a:r>
                      <a:r>
                        <a:rPr lang="ru-RU" sz="2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проведения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образования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февраля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200" b="1" i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февраля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lang="ru-RU" sz="2200" b="1" i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февраля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2200" b="1" i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22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грамотность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 февраля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endParaRPr lang="ru-RU" sz="2200" b="1" i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99435"/>
              </p:ext>
            </p:extLst>
          </p:nvPr>
        </p:nvGraphicFramePr>
        <p:xfrm>
          <a:off x="598450" y="1916832"/>
          <a:ext cx="8045516" cy="351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84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Учебный </a:t>
                      </a: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  </a:t>
                      </a: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выполнения)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Физика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4,46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иология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6,47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</a:t>
                      </a:r>
                      <a:endParaRPr lang="ru-RU" sz="2200" b="1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5,91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29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инансовая </a:t>
                      </a: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грамотность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60,52%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5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3264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1242435" y="188640"/>
            <a:ext cx="7283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Средний балл РКР  по учебным предметам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 финансовой грамотности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30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074441" y="188640"/>
            <a:ext cx="66088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</a:rPr>
              <a:t>Средний балл РКР  по учебному предмету </a:t>
            </a:r>
          </a:p>
          <a:p>
            <a:pPr algn="ctr"/>
            <a:r>
              <a:rPr lang="ru-RU" sz="2600" dirty="0" smtClean="0">
                <a:solidFill>
                  <a:srgbClr val="C00000"/>
                </a:solidFill>
              </a:rPr>
              <a:t>«Физика»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25865" y="679450"/>
            <a:ext cx="3600648" cy="504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800000"/>
                </a:solidFill>
              </a:rPr>
              <a:t>Средний балл РКР – 4,46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11612"/>
              </p:ext>
            </p:extLst>
          </p:nvPr>
        </p:nvGraphicFramePr>
        <p:xfrm>
          <a:off x="107504" y="1340768"/>
          <a:ext cx="4248472" cy="472523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Название района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II четверть 2020/2021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Разность</a:t>
                      </a:r>
                    </a:p>
                  </a:txBody>
                  <a:tcPr marL="7098" marR="7098" marT="70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Калинковичский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6,42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6,69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-0,27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Чечерский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Светлогорский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6,17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1,33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Лельчицкий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6,70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-0,70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Новобелицкий р-н г.Гомеля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0,35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Мозырский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0,17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Жлобинский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5,43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0,57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Центральный р-н г.Гомеля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4,93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6,47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-1,54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Добрушский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-0,93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Наровлянский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-0,67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Петриковский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4,53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5,88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-1,35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по области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4,46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5,81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-1,35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88213"/>
              </p:ext>
            </p:extLst>
          </p:nvPr>
        </p:nvGraphicFramePr>
        <p:xfrm>
          <a:off x="4644008" y="2708920"/>
          <a:ext cx="4248472" cy="4000812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Речицкий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4,36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5,18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-0,82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Ельский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Буда-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Кошелевский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4,21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5,21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Советский р-н 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г.Гомеля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4,09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-2,41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Брагинский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-1,50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Железнодорожный р-н г.Гомеля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3,98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-1,16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Рогачевский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3,55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-2,70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Кормянский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3,27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-1,59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-0,75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Хойникский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3,13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6,25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-3,13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Гомельский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3,06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-2,91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Житковичский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3,05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4,90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-1,85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Лоевский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3,03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5,52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-2,48</a:t>
                      </a: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Ветковский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2,14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4,71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-2,57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8" marR="7098" marT="70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25907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320598" y="188640"/>
            <a:ext cx="611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Средний балл РКР  по учебному предмету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«Биология»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13088"/>
              </p:ext>
            </p:extLst>
          </p:nvPr>
        </p:nvGraphicFramePr>
        <p:xfrm>
          <a:off x="179512" y="1484784"/>
          <a:ext cx="4408512" cy="4217182"/>
        </p:xfrm>
        <a:graphic>
          <a:graphicData uri="http://schemas.openxmlformats.org/drawingml/2006/table">
            <a:tbl>
              <a:tblPr/>
              <a:tblGrid>
                <a:gridCol w="20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Название района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II четверть 2020/2021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Разность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Чечерский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8,00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8,00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Брагинский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7,67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7,67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Рогачевский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7,36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6,92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0,44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Наровлянский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Лельчицкий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5,63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1,38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Центральный р-н 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г.Гомеля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6,97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7,05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-0,08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Светлогорский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6,93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6,77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0,16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Железнодорожный р-н 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г.Гомеля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6,92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6,87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Буда-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Кошелевский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6,87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7,24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-0,38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Жлобинский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6,80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6,42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0,37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Калинковичский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6,71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7,86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-1,14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Гомельский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7,19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-0,63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по области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6,47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6,29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25865" y="679450"/>
            <a:ext cx="3600648" cy="504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800000"/>
                </a:solidFill>
              </a:rPr>
              <a:t>Средний балл РКР – 6,47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56869"/>
              </p:ext>
            </p:extLst>
          </p:nvPr>
        </p:nvGraphicFramePr>
        <p:xfrm>
          <a:off x="4718001" y="3356992"/>
          <a:ext cx="4408512" cy="3257676"/>
        </p:xfrm>
        <a:graphic>
          <a:graphicData uri="http://schemas.openxmlformats.org/drawingml/2006/table">
            <a:tbl>
              <a:tblPr/>
              <a:tblGrid>
                <a:gridCol w="20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Мозырский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6,43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6,71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-0,29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Житковичский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6,25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6,31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-0,06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Добрушский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7,51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-1,65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Петриковский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5,86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0,71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5,83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0,50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Ельский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5,71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5,68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Новобелицкий</a:t>
                      </a:r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 р-н 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г.Гомеля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4,78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0,76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Хойникский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-1,17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Речицкий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5,44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4,89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Ветковский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-0,40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Лоевский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4,60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-0,40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Кормянский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3,83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6,00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-2,17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974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1320598" y="188640"/>
            <a:ext cx="611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Средний балл РКР  по учебному предмету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«Математика»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31690"/>
              </p:ext>
            </p:extLst>
          </p:nvPr>
        </p:nvGraphicFramePr>
        <p:xfrm>
          <a:off x="179512" y="1268760"/>
          <a:ext cx="4392488" cy="421435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Название района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РКР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Отметка за II четверть 2020/2021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Разность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1,50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Новобелицкий р-н г.Гомеля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7,87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7,52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0,35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Лельчицкий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6,89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6,33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0,56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Житковичский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6,70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5,69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Железнодорожный р-н г.Гомеля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6,58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6,41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0,17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Советский р-н г.Гомеля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6,54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5,91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0,63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Кормянский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6,33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Рогачевский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6,10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6,50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-0,40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по области</a:t>
                      </a:r>
                    </a:p>
                  </a:txBody>
                  <a:tcPr marL="6907" marR="6907" marT="69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5,91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5,89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84478"/>
              </p:ext>
            </p:extLst>
          </p:nvPr>
        </p:nvGraphicFramePr>
        <p:xfrm>
          <a:off x="4768280" y="2602208"/>
          <a:ext cx="4392488" cy="4255792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Ельский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0,80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Брагинский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5,45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Лоевский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Мозырский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5,66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5,53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0,13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Петриковский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5,59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5,59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Светлогорский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5,15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0,35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Чечерский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5,50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5,25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Буда-Кошелевский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5,38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6,38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Жлобинский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5,35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-0,32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Гомельский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5,71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-0,64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Центральный р-н г.Гомеля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5,05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4,88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Ветковский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Калинковичский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-1,67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Хойникский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-0,14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Речицкий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4,93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4,60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0,33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Добрушский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4,78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5,83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-1,06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6136" y="672622"/>
            <a:ext cx="3600648" cy="504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800000"/>
                </a:solidFill>
              </a:rPr>
              <a:t>Средний балл РКР – 5,91</a:t>
            </a:r>
          </a:p>
        </p:txBody>
      </p:sp>
    </p:spTree>
    <p:extLst>
      <p:ext uri="{BB962C8B-B14F-4D97-AF65-F5344CB8AC3E}">
        <p14:creationId xmlns:p14="http://schemas.microsoft.com/office/powerpoint/2010/main" val="116716045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7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21847"/>
              </p:ext>
            </p:extLst>
          </p:nvPr>
        </p:nvGraphicFramePr>
        <p:xfrm>
          <a:off x="179512" y="1484784"/>
          <a:ext cx="3816424" cy="3980035"/>
        </p:xfrm>
        <a:graphic>
          <a:graphicData uri="http://schemas.openxmlformats.org/drawingml/2006/table">
            <a:tbl>
              <a:tblPr/>
              <a:tblGrid>
                <a:gridCol w="167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Название района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Балл по финансовой грамотности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% выполнения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Мозырский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21,62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86,47%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Новобелицкий р-н г.Гомеля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18,64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74,54%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Петриковский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18,56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74,22%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Советский р-н г.Гомеля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18,41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73,63%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Житковичский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17,79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71,16%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Лельчицкий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17,36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69,45%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Светлогорский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17,21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68,82%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Чечерский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16,39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65,58%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Рогачевский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16,00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64,00%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Средний по области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15,13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600" b="1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600" b="1" i="0" u="none" strike="noStrike" kern="12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0,54%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16979"/>
            <a:ext cx="729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Выполнение заданий по финансовой грамотности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24243"/>
              </p:ext>
            </p:extLst>
          </p:nvPr>
        </p:nvGraphicFramePr>
        <p:xfrm>
          <a:off x="4932040" y="2204864"/>
          <a:ext cx="3816424" cy="4503440"/>
        </p:xfrm>
        <a:graphic>
          <a:graphicData uri="http://schemas.openxmlformats.org/drawingml/2006/table">
            <a:tbl>
              <a:tblPr/>
              <a:tblGrid>
                <a:gridCol w="167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Калинковичский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15,09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60,36%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Буда-</a:t>
                      </a:r>
                      <a:r>
                        <a:rPr lang="ru-RU" sz="1600" b="0" i="0" u="none" strike="noStrike" dirty="0" err="1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Кошелевский</a:t>
                      </a:r>
                      <a:endParaRPr lang="ru-RU" sz="16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14,69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58,75%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Октябрьский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13,75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55,00%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Центральный р-н г.Гомеля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13,61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54,45%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Брагинский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54,00%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Речицкий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13,06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52,23%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Хойникский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12,84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51,35%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Железнодорожный р-н г.Гомеля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12,83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51,32%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Наровлянский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11,78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47,13%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Лоевский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11,75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47,00%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Жлобинский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10,67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42,68%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Ветковский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10,55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42,18%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Гомельский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9,19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36,75%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Ельский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34,29%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Добрушский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7,96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31,83%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Кормянский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7,50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30,00%</a:t>
                      </a:r>
                    </a:p>
                  </a:txBody>
                  <a:tcPr marL="7145" marR="7145" marT="7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48064" y="679449"/>
            <a:ext cx="4089404" cy="504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629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dirty="0" smtClean="0">
                <a:solidFill>
                  <a:srgbClr val="800000"/>
                </a:solidFill>
              </a:rPr>
              <a:t>Средний % выполнения – 60,54%</a:t>
            </a:r>
          </a:p>
        </p:txBody>
      </p:sp>
    </p:spTree>
    <p:extLst>
      <p:ext uri="{BB962C8B-B14F-4D97-AF65-F5344CB8AC3E}">
        <p14:creationId xmlns:p14="http://schemas.microsoft.com/office/powerpoint/2010/main" val="26430997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40466"/>
              </p:ext>
            </p:extLst>
          </p:nvPr>
        </p:nvGraphicFramePr>
        <p:xfrm>
          <a:off x="785786" y="1857364"/>
          <a:ext cx="7929619" cy="35719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88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предмет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Совпадает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- 1 балл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 балл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- 2 балла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 балла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2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4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55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14290"/>
            <a:ext cx="8606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Разность </a:t>
            </a:r>
            <a:r>
              <a:rPr lang="ru-RU" sz="2200" dirty="0">
                <a:solidFill>
                  <a:srgbClr val="FF0000"/>
                </a:solidFill>
              </a:rPr>
              <a:t>между </a:t>
            </a:r>
            <a:r>
              <a:rPr lang="ru-RU" sz="2200" dirty="0" smtClean="0">
                <a:solidFill>
                  <a:srgbClr val="FF0000"/>
                </a:solidFill>
              </a:rPr>
              <a:t>баллом </a:t>
            </a:r>
            <a:r>
              <a:rPr lang="ru-RU" sz="2200" dirty="0">
                <a:solidFill>
                  <a:srgbClr val="FF0000"/>
                </a:solidFill>
              </a:rPr>
              <a:t>РКР по учебным предметам и результатами </a:t>
            </a:r>
            <a:r>
              <a:rPr lang="en-US" sz="2200" dirty="0">
                <a:solidFill>
                  <a:srgbClr val="FF0000"/>
                </a:solidFill>
              </a:rPr>
              <a:t>II</a:t>
            </a:r>
            <a:r>
              <a:rPr lang="be-BY" sz="2200" dirty="0">
                <a:solidFill>
                  <a:srgbClr val="FF0000"/>
                </a:solidFill>
              </a:rPr>
              <a:t> </a:t>
            </a:r>
            <a:r>
              <a:rPr lang="be-BY" sz="2200" dirty="0" smtClean="0">
                <a:solidFill>
                  <a:srgbClr val="FF0000"/>
                </a:solidFill>
              </a:rPr>
              <a:t>четверти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972AC-6365-4B3D-B507-F0BBBB913981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Сравнение результатов </a:t>
            </a:r>
            <a:r>
              <a:rPr lang="ru-RU" dirty="0">
                <a:solidFill>
                  <a:srgbClr val="C00000"/>
                </a:solidFill>
              </a:rPr>
              <a:t>отдельных </a:t>
            </a:r>
            <a:r>
              <a:rPr lang="ru-RU" dirty="0" smtClean="0">
                <a:solidFill>
                  <a:srgbClr val="C00000"/>
                </a:solidFill>
              </a:rPr>
              <a:t>учащихся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по </a:t>
            </a:r>
            <a:r>
              <a:rPr lang="ru-RU" dirty="0">
                <a:solidFill>
                  <a:srgbClr val="C00000"/>
                </a:solidFill>
              </a:rPr>
              <a:t>РКР и </a:t>
            </a:r>
            <a:r>
              <a:rPr lang="ru-RU" dirty="0" smtClean="0">
                <a:solidFill>
                  <a:srgbClr val="C00000"/>
                </a:solidFill>
              </a:rPr>
              <a:t>четвертных отметок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2097"/>
              </p:ext>
            </p:extLst>
          </p:nvPr>
        </p:nvGraphicFramePr>
        <p:xfrm>
          <a:off x="179513" y="2348880"/>
          <a:ext cx="8784976" cy="2651756"/>
        </p:xfrm>
        <a:graphic>
          <a:graphicData uri="http://schemas.openxmlformats.org/drawingml/2006/table">
            <a:tbl>
              <a:tblPr firstRow="1" firstCol="1" bandRow="1"/>
              <a:tblGrid>
                <a:gridCol w="13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0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9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</a:t>
                      </a:r>
                      <a:r>
                        <a:rPr lang="ru-RU" sz="1800" b="1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предмет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учащихся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подтвер-дили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выше четвертной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ниже четвертной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</a:t>
                      </a:r>
                      <a:endParaRPr lang="ru-RU" sz="1800" b="1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</a:t>
                      </a:r>
                      <a:endParaRPr lang="ru-RU" sz="1800" b="1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</a:t>
                      </a:r>
                      <a:endParaRPr lang="ru-RU" sz="1800" b="1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Среднее</a:t>
                      </a:r>
                      <a:endParaRPr lang="ru-RU" sz="1800" b="1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83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11209</TotalTime>
  <Words>1283</Words>
  <Application>Microsoft Office PowerPoint</Application>
  <PresentationFormat>Экран (4:3)</PresentationFormat>
  <Paragraphs>748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1353</cp:revision>
  <cp:lastPrinted>2021-04-06T04:58:36Z</cp:lastPrinted>
  <dcterms:created xsi:type="dcterms:W3CDTF">2012-10-03T10:08:13Z</dcterms:created>
  <dcterms:modified xsi:type="dcterms:W3CDTF">2021-04-06T06:15:51Z</dcterms:modified>
</cp:coreProperties>
</file>